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ink/ink1.xml" ContentType="application/inkml+xml"/>
  <Override PartName="/ppt/ink/ink2.xml" ContentType="application/inkml+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0"/>
  </p:notesMasterIdLst>
  <p:sldIdLst>
    <p:sldId id="256" r:id="rId2"/>
    <p:sldId id="257" r:id="rId3"/>
    <p:sldId id="266" r:id="rId4"/>
    <p:sldId id="267" r:id="rId5"/>
    <p:sldId id="277" r:id="rId6"/>
    <p:sldId id="278" r:id="rId7"/>
    <p:sldId id="279" r:id="rId8"/>
    <p:sldId id="268" r:id="rId9"/>
    <p:sldId id="259" r:id="rId10"/>
    <p:sldId id="276" r:id="rId11"/>
    <p:sldId id="272" r:id="rId12"/>
    <p:sldId id="280" r:id="rId13"/>
    <p:sldId id="282" r:id="rId14"/>
    <p:sldId id="283" r:id="rId15"/>
    <p:sldId id="284" r:id="rId16"/>
    <p:sldId id="285" r:id="rId17"/>
    <p:sldId id="271" r:id="rId18"/>
    <p:sldId id="265" r:id="rId19"/>
  </p:sldIdLst>
  <p:sldSz cx="12192000" cy="6858000"/>
  <p:notesSz cx="9144000" cy="6858000"/>
  <p:embeddedFontLst>
    <p:embeddedFont>
      <p:font typeface="Century Gothic" panose="020B0502020202020204" pitchFamily="34" charset="0"/>
      <p:regular r:id="rId21"/>
      <p:bold r:id="rId22"/>
      <p:italic r:id="rId23"/>
      <p:boldItalic r:id="rId24"/>
    </p:embeddedFont>
    <p:embeddedFont>
      <p:font typeface="Exo" panose="020B0604020202020204" charset="0"/>
      <p:regular r:id="rId25"/>
      <p:bold r:id="rId26"/>
      <p:italic r:id="rId27"/>
      <p:boldItalic r:id="rId28"/>
    </p:embeddedFont>
    <p:embeddedFont>
      <p:font typeface="Calibri" panose="020F0502020204030204" pitchFamily="3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0" roundtripDataSignature="AMtx7mgY2+DM/rwO2HkSTRKEfJ3qJmWL/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41" d="100"/>
          <a:sy n="41" d="100"/>
        </p:scale>
        <p:origin x="102" y="6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40"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43"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11T13:10:05.188"/>
    </inkml:context>
    <inkml:brush xml:id="br0">
      <inkml:brushProperty name="width" value="0.3" units="cm"/>
      <inkml:brushProperty name="height" value="0.6" units="cm"/>
      <inkml:brushProperty name="color" value="#A9D8FF"/>
      <inkml:brushProperty name="tip" value="rectangle"/>
      <inkml:brushProperty name="rasterOp" value="maskPen"/>
      <inkml:brushProperty name="ignorePressure" value="1"/>
    </inkml:brush>
  </inkml:definitions>
  <inkml:trace contextRef="#ctx0" brushRef="#br0">1135 1,'-1113'0,"1091"0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11T13:10:07.289"/>
    </inkml:context>
    <inkml:brush xml:id="br0">
      <inkml:brushProperty name="width" value="0.3" units="cm"/>
      <inkml:brushProperty name="height" value="0.6" units="cm"/>
      <inkml:brushProperty name="color" value="#A9D8FF"/>
      <inkml:brushProperty name="tip" value="rectangle"/>
      <inkml:brushProperty name="rasterOp" value="maskPen"/>
      <inkml:brushProperty name="ignorePressure" value="1"/>
    </inkml:brush>
  </inkml:definitions>
  <inkml:trace contextRef="#ctx0" brushRef="#br0">1082 1,'-717'0,"701"1,0 0,1 2,-22 5,18-3,-36 3,-84-6,94-3,23 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962400" cy="344091"/>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5179484" y="0"/>
            <a:ext cx="3962400" cy="344091"/>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6513910"/>
            <a:ext cx="3962400" cy="34409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5179484" y="6513910"/>
            <a:ext cx="3962400" cy="34409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6970361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p1:notes"/>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 name="Google Shape;38;p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454569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104f7abbb21_0_30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 name="Google Shape;56;g104f7abbb21_0_30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241055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104f7abbb21_0_30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 name="Google Shape;56;g104f7abbb21_0_30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72680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104f7abbb21_0_30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 name="Google Shape;56;g104f7abbb21_0_30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35299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104f7abbb21_0_30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 name="Google Shape;56;g104f7abbb21_0_30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125745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104f7abbb21_0_61: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g104f7abbb21_0_6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963266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104f7abbb21_0_95:notes"/>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3" name="Google Shape;93;g104f7abbb21_0_9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749929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104f7abbb21_0_30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 name="Google Shape;44;g104f7abbb21_0_30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00509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104f7abbb21_0_30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 name="Google Shape;44;g104f7abbb21_0_30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01282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104f7abbb21_0_30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 name="Google Shape;44;g104f7abbb21_0_30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10813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104f7abbb21_0_30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 name="Google Shape;44;g104f7abbb21_0_30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243214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104f7abbb21_0_30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 name="Google Shape;44;g104f7abbb21_0_30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65992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104f7abbb21_0_30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 name="Google Shape;44;g104f7abbb21_0_30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839934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104f7abbb21_0_30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 name="Google Shape;56;g104f7abbb21_0_30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290545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104f7abbb21_0_30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 name="Google Shape;56;g104f7abbb21_0_30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191294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gradFill>
          <a:gsLst>
            <a:gs pos="0">
              <a:srgbClr val="0A2246"/>
            </a:gs>
            <a:gs pos="100000">
              <a:srgbClr val="1D4886"/>
            </a:gs>
          </a:gsLst>
          <a:lin ang="5400000" scaled="0"/>
        </a:gradFill>
        <a:effectLst/>
      </p:bgPr>
    </p:bg>
    <p:spTree>
      <p:nvGrpSpPr>
        <p:cNvPr id="1" name="Shape 15"/>
        <p:cNvGrpSpPr/>
        <p:nvPr/>
      </p:nvGrpSpPr>
      <p:grpSpPr>
        <a:xfrm>
          <a:off x="0" y="0"/>
          <a:ext cx="0" cy="0"/>
          <a:chOff x="0" y="0"/>
          <a:chExt cx="0" cy="0"/>
        </a:xfrm>
      </p:grpSpPr>
      <p:pic>
        <p:nvPicPr>
          <p:cNvPr id="16" name="Google Shape;16;p25"/>
          <p:cNvPicPr preferRelativeResize="0"/>
          <p:nvPr/>
        </p:nvPicPr>
        <p:blipFill rotWithShape="1">
          <a:blip r:embed="rId2">
            <a:alphaModFix amt="60000"/>
          </a:blip>
          <a:srcRect l="46601" t="2654" r="7599"/>
          <a:stretch/>
        </p:blipFill>
        <p:spPr>
          <a:xfrm>
            <a:off x="-1" y="3509963"/>
            <a:ext cx="3146679" cy="3358083"/>
          </a:xfrm>
          <a:prstGeom prst="rect">
            <a:avLst/>
          </a:prstGeom>
          <a:noFill/>
          <a:ln>
            <a:noFill/>
          </a:ln>
        </p:spPr>
      </p:pic>
      <p:pic>
        <p:nvPicPr>
          <p:cNvPr id="17" name="Google Shape;17;p25"/>
          <p:cNvPicPr preferRelativeResize="0"/>
          <p:nvPr/>
        </p:nvPicPr>
        <p:blipFill rotWithShape="1">
          <a:blip r:embed="rId3">
            <a:alphaModFix/>
          </a:blip>
          <a:srcRect l="21878" t="94162" r="21683" b="1155"/>
          <a:stretch/>
        </p:blipFill>
        <p:spPr>
          <a:xfrm>
            <a:off x="3510723" y="6456981"/>
            <a:ext cx="5170554" cy="321506"/>
          </a:xfrm>
          <a:prstGeom prst="rect">
            <a:avLst/>
          </a:prstGeom>
          <a:noFill/>
          <a:ln>
            <a:noFill/>
          </a:ln>
        </p:spPr>
      </p:pic>
      <p:sp>
        <p:nvSpPr>
          <p:cNvPr id="18" name="Google Shape;18;p25"/>
          <p:cNvSpPr txBox="1">
            <a:spLocks noGrp="1"/>
          </p:cNvSpPr>
          <p:nvPr>
            <p:ph type="ctrTitle"/>
          </p:nvPr>
        </p:nvSpPr>
        <p:spPr>
          <a:xfrm>
            <a:off x="914400" y="1537252"/>
            <a:ext cx="10363200" cy="1972711"/>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6000"/>
              <a:buFont typeface="Exo"/>
              <a:buNone/>
              <a:defRPr sz="6000">
                <a:solidFill>
                  <a:schemeClr val="lt1"/>
                </a:solidFill>
                <a:latin typeface="Exo"/>
                <a:ea typeface="Exo"/>
                <a:cs typeface="Exo"/>
                <a:sym typeface="Ex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5"/>
          <p:cNvSpPr txBox="1">
            <a:spLocks noGrp="1"/>
          </p:cNvSpPr>
          <p:nvPr>
            <p:ph type="subTitle" idx="1"/>
          </p:nvPr>
        </p:nvSpPr>
        <p:spPr>
          <a:xfrm>
            <a:off x="1524000" y="3750365"/>
            <a:ext cx="9144000" cy="1507435"/>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lt1"/>
              </a:buClr>
              <a:buSzPts val="2400"/>
              <a:buNone/>
              <a:defRPr sz="2400">
                <a:solidFill>
                  <a:schemeClr val="lt1"/>
                </a:solidFill>
                <a:latin typeface="Exo"/>
                <a:ea typeface="Exo"/>
                <a:cs typeface="Exo"/>
                <a:sym typeface="Exo"/>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25"/>
          <p:cNvSpPr txBox="1">
            <a:spLocks noGrp="1"/>
          </p:cNvSpPr>
          <p:nvPr>
            <p:ph type="dt" idx="10"/>
          </p:nvPr>
        </p:nvSpPr>
        <p:spPr>
          <a:xfrm>
            <a:off x="767523" y="5653019"/>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25"/>
          <p:cNvSpPr txBox="1">
            <a:spLocks noGrp="1"/>
          </p:cNvSpPr>
          <p:nvPr>
            <p:ph type="ftr" idx="11"/>
          </p:nvPr>
        </p:nvSpPr>
        <p:spPr>
          <a:xfrm>
            <a:off x="4038600" y="5653019"/>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25"/>
          <p:cNvSpPr txBox="1">
            <a:spLocks noGrp="1"/>
          </p:cNvSpPr>
          <p:nvPr>
            <p:ph type="sldNum" idx="12"/>
          </p:nvPr>
        </p:nvSpPr>
        <p:spPr>
          <a:xfrm>
            <a:off x="8681277" y="5653019"/>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3" name="Google Shape;23;p25"/>
          <p:cNvSpPr txBox="1"/>
          <p:nvPr/>
        </p:nvSpPr>
        <p:spPr>
          <a:xfrm>
            <a:off x="6852481" y="465853"/>
            <a:ext cx="2419627" cy="830997"/>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r>
              <a:rPr lang="en-US" sz="1600" b="0" i="0" u="none" strike="noStrike" cap="none">
                <a:solidFill>
                  <a:srgbClr val="FFC000"/>
                </a:solidFill>
                <a:latin typeface="Exo"/>
                <a:ea typeface="Exo"/>
                <a:cs typeface="Exo"/>
                <a:sym typeface="Exo"/>
              </a:rPr>
              <a:t>UNIVERSITAS MUHAMMADIYAH SIDOARJO</a:t>
            </a:r>
            <a:endParaRPr sz="1400" b="0" i="0" u="none" strike="noStrike" cap="none">
              <a:solidFill>
                <a:srgbClr val="000000"/>
              </a:solidFill>
              <a:latin typeface="Arial"/>
              <a:ea typeface="Arial"/>
              <a:cs typeface="Arial"/>
              <a:sym typeface="Arial"/>
            </a:endParaRPr>
          </a:p>
        </p:txBody>
      </p:sp>
      <p:pic>
        <p:nvPicPr>
          <p:cNvPr id="24" name="Google Shape;24;p25"/>
          <p:cNvPicPr preferRelativeResize="0"/>
          <p:nvPr/>
        </p:nvPicPr>
        <p:blipFill rotWithShape="1">
          <a:blip r:embed="rId4">
            <a:alphaModFix/>
          </a:blip>
          <a:srcRect/>
          <a:stretch/>
        </p:blipFill>
        <p:spPr>
          <a:xfrm>
            <a:off x="9575247" y="226794"/>
            <a:ext cx="2187844" cy="1005222"/>
          </a:xfrm>
          <a:prstGeom prst="rect">
            <a:avLst/>
          </a:prstGeom>
          <a:noFill/>
          <a:ln>
            <a:noFill/>
          </a:ln>
        </p:spPr>
      </p:pic>
      <p:cxnSp>
        <p:nvCxnSpPr>
          <p:cNvPr id="25" name="Google Shape;25;p25"/>
          <p:cNvCxnSpPr/>
          <p:nvPr/>
        </p:nvCxnSpPr>
        <p:spPr>
          <a:xfrm>
            <a:off x="9372600" y="465853"/>
            <a:ext cx="0" cy="830997"/>
          </a:xfrm>
          <a:prstGeom prst="straightConnector1">
            <a:avLst/>
          </a:prstGeom>
          <a:noFill/>
          <a:ln w="28575" cap="flat" cmpd="sng">
            <a:solidFill>
              <a:srgbClr val="FFC000"/>
            </a:solidFill>
            <a:prstDash val="solid"/>
            <a:miter lim="800000"/>
            <a:headEnd type="none" w="sm" len="sm"/>
            <a:tailEnd type="none" w="sm" len="sm"/>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6"/>
        <p:cNvGrpSpPr/>
        <p:nvPr/>
      </p:nvGrpSpPr>
      <p:grpSpPr>
        <a:xfrm>
          <a:off x="0" y="0"/>
          <a:ext cx="0" cy="0"/>
          <a:chOff x="0" y="0"/>
          <a:chExt cx="0" cy="0"/>
        </a:xfrm>
      </p:grpSpPr>
      <p:pic>
        <p:nvPicPr>
          <p:cNvPr id="27" name="Google Shape;27;p26"/>
          <p:cNvPicPr preferRelativeResize="0"/>
          <p:nvPr/>
        </p:nvPicPr>
        <p:blipFill rotWithShape="1">
          <a:blip r:embed="rId2">
            <a:alphaModFix/>
          </a:blip>
          <a:srcRect t="23661"/>
          <a:stretch/>
        </p:blipFill>
        <p:spPr>
          <a:xfrm>
            <a:off x="144674" y="314231"/>
            <a:ext cx="11830877" cy="6466395"/>
          </a:xfrm>
          <a:prstGeom prst="rect">
            <a:avLst/>
          </a:prstGeom>
          <a:noFill/>
          <a:ln>
            <a:noFill/>
          </a:ln>
        </p:spPr>
      </p:pic>
      <p:sp>
        <p:nvSpPr>
          <p:cNvPr id="28" name="Google Shape;28;p26"/>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4400"/>
              <a:buFont typeface="Exo"/>
              <a:buNone/>
              <a:defRPr>
                <a:solidFill>
                  <a:schemeClr val="lt1"/>
                </a:solidFill>
                <a:latin typeface="Exo"/>
                <a:ea typeface="Exo"/>
                <a:cs typeface="Exo"/>
                <a:sym typeface="Ex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6"/>
          <p:cNvSpPr txBox="1">
            <a:spLocks noGrp="1"/>
          </p:cNvSpPr>
          <p:nvPr>
            <p:ph type="dt" idx="10"/>
          </p:nvPr>
        </p:nvSpPr>
        <p:spPr>
          <a:xfrm>
            <a:off x="10323511" y="6341719"/>
            <a:ext cx="1179375"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26"/>
          <p:cNvSpPr txBox="1">
            <a:spLocks noGrp="1"/>
          </p:cNvSpPr>
          <p:nvPr>
            <p:ph type="ftr" idx="11"/>
          </p:nvPr>
        </p:nvSpPr>
        <p:spPr>
          <a:xfrm>
            <a:off x="4024796" y="5963342"/>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6"/>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entury Gothic"/>
                <a:ea typeface="Century Gothic"/>
                <a:cs typeface="Century Gothic"/>
                <a:sym typeface="Century Gothic"/>
              </a:defRPr>
            </a:lvl1pPr>
            <a:lvl2pPr marL="914400" lvl="1" indent="-381000" algn="l">
              <a:lnSpc>
                <a:spcPct val="90000"/>
              </a:lnSpc>
              <a:spcBef>
                <a:spcPts val="500"/>
              </a:spcBef>
              <a:spcAft>
                <a:spcPts val="0"/>
              </a:spcAft>
              <a:buClr>
                <a:schemeClr val="dk1"/>
              </a:buClr>
              <a:buSzPts val="2400"/>
              <a:buChar char="•"/>
              <a:defRPr>
                <a:latin typeface="Century Gothic"/>
                <a:ea typeface="Century Gothic"/>
                <a:cs typeface="Century Gothic"/>
                <a:sym typeface="Century Gothic"/>
              </a:defRPr>
            </a:lvl2pPr>
            <a:lvl3pPr marL="1371600" lvl="2" indent="-355600" algn="l">
              <a:lnSpc>
                <a:spcPct val="90000"/>
              </a:lnSpc>
              <a:spcBef>
                <a:spcPts val="500"/>
              </a:spcBef>
              <a:spcAft>
                <a:spcPts val="0"/>
              </a:spcAft>
              <a:buClr>
                <a:schemeClr val="dk1"/>
              </a:buClr>
              <a:buSzPts val="2000"/>
              <a:buChar char="•"/>
              <a:defRPr>
                <a:latin typeface="Century Gothic"/>
                <a:ea typeface="Century Gothic"/>
                <a:cs typeface="Century Gothic"/>
                <a:sym typeface="Century Gothic"/>
              </a:defRPr>
            </a:lvl3pPr>
            <a:lvl4pPr marL="1828800" lvl="3" indent="-342900" algn="l">
              <a:lnSpc>
                <a:spcPct val="90000"/>
              </a:lnSpc>
              <a:spcBef>
                <a:spcPts val="500"/>
              </a:spcBef>
              <a:spcAft>
                <a:spcPts val="0"/>
              </a:spcAft>
              <a:buClr>
                <a:schemeClr val="dk1"/>
              </a:buClr>
              <a:buSzPts val="1800"/>
              <a:buChar char="•"/>
              <a:defRPr>
                <a:latin typeface="Century Gothic"/>
                <a:ea typeface="Century Gothic"/>
                <a:cs typeface="Century Gothic"/>
                <a:sym typeface="Century Gothic"/>
              </a:defRPr>
            </a:lvl4pPr>
            <a:lvl5pPr marL="2286000" lvl="4" indent="-342900" algn="l">
              <a:lnSpc>
                <a:spcPct val="90000"/>
              </a:lnSpc>
              <a:spcBef>
                <a:spcPts val="500"/>
              </a:spcBef>
              <a:spcAft>
                <a:spcPts val="0"/>
              </a:spcAft>
              <a:buClr>
                <a:schemeClr val="dk1"/>
              </a:buClr>
              <a:buSzPts val="1800"/>
              <a:buChar char="•"/>
              <a:defRPr>
                <a:latin typeface="Century Gothic"/>
                <a:ea typeface="Century Gothic"/>
                <a:cs typeface="Century Gothic"/>
                <a:sym typeface="Century Gothic"/>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26"/>
          <p:cNvSpPr txBox="1"/>
          <p:nvPr/>
        </p:nvSpPr>
        <p:spPr>
          <a:xfrm>
            <a:off x="11427239" y="6332228"/>
            <a:ext cx="522356"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pic>
        <p:nvPicPr>
          <p:cNvPr id="33" name="Google Shape;33;p26"/>
          <p:cNvPicPr preferRelativeResize="0"/>
          <p:nvPr/>
        </p:nvPicPr>
        <p:blipFill rotWithShape="1">
          <a:blip r:embed="rId3">
            <a:alphaModFix/>
          </a:blip>
          <a:srcRect l="47997" t="2654" r="7599"/>
          <a:stretch/>
        </p:blipFill>
        <p:spPr>
          <a:xfrm flipH="1">
            <a:off x="10198953" y="4248292"/>
            <a:ext cx="1993047" cy="253896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rgbClr val="0A2246"/>
        </a:solidFill>
        <a:effectLst/>
      </p:bgPr>
    </p:bg>
    <p:spTree>
      <p:nvGrpSpPr>
        <p:cNvPr id="1" name="Shape 34"/>
        <p:cNvGrpSpPr/>
        <p:nvPr/>
      </p:nvGrpSpPr>
      <p:grpSpPr>
        <a:xfrm>
          <a:off x="0" y="0"/>
          <a:ext cx="0" cy="0"/>
          <a:chOff x="0" y="0"/>
          <a:chExt cx="0" cy="0"/>
        </a:xfrm>
      </p:grpSpPr>
      <p:pic>
        <p:nvPicPr>
          <p:cNvPr id="35" name="Google Shape;35;p27"/>
          <p:cNvPicPr preferRelativeResize="0"/>
          <p:nvPr/>
        </p:nvPicPr>
        <p:blipFill rotWithShape="1">
          <a:blip r:embed="rId2">
            <a:alphaModFix/>
          </a:blip>
          <a:srcRect/>
          <a:stretch/>
        </p:blipFill>
        <p:spPr>
          <a:xfrm>
            <a:off x="4106779" y="2515037"/>
            <a:ext cx="3978442" cy="182792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Exo"/>
              <a:buNone/>
              <a:defRPr sz="4400" b="0" i="0" u="none" strike="noStrike" cap="none">
                <a:solidFill>
                  <a:schemeClr val="dk1"/>
                </a:solidFill>
                <a:latin typeface="Exo"/>
                <a:ea typeface="Exo"/>
                <a:cs typeface="Exo"/>
                <a:sym typeface="Ex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4"/>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4"/>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4"/>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ustomXml" Target="../ink/ink1.xml"/><Relationship Id="rId7"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customXml" Target="../ink/ink2.xml"/><Relationship Id="rId5"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A2246"/>
            </a:gs>
            <a:gs pos="31000">
              <a:srgbClr val="0A2246"/>
            </a:gs>
            <a:gs pos="100000">
              <a:srgbClr val="1B4685"/>
            </a:gs>
          </a:gsLst>
          <a:lin ang="5400000" scaled="0"/>
        </a:gradFill>
        <a:effectLst/>
      </p:bgPr>
    </p:bg>
    <p:spTree>
      <p:nvGrpSpPr>
        <p:cNvPr id="1" name="Shape 39"/>
        <p:cNvGrpSpPr/>
        <p:nvPr/>
      </p:nvGrpSpPr>
      <p:grpSpPr>
        <a:xfrm>
          <a:off x="0" y="0"/>
          <a:ext cx="0" cy="0"/>
          <a:chOff x="0" y="0"/>
          <a:chExt cx="0" cy="0"/>
        </a:xfrm>
      </p:grpSpPr>
      <p:sp>
        <p:nvSpPr>
          <p:cNvPr id="40" name="Google Shape;40;p1"/>
          <p:cNvSpPr txBox="1">
            <a:spLocks noGrp="1"/>
          </p:cNvSpPr>
          <p:nvPr>
            <p:ph type="ctrTitle"/>
          </p:nvPr>
        </p:nvSpPr>
        <p:spPr>
          <a:xfrm>
            <a:off x="727522" y="1204686"/>
            <a:ext cx="10736956" cy="2489009"/>
          </a:xfrm>
          <a:prstGeom prst="rect">
            <a:avLst/>
          </a:prstGeom>
          <a:noFill/>
          <a:ln>
            <a:noFill/>
          </a:ln>
        </p:spPr>
        <p:txBody>
          <a:bodyPr spcFirstLastPara="1" wrap="square" lIns="91425" tIns="45700" rIns="91425" bIns="45700" anchor="b" anchorCtr="0">
            <a:normAutofit fontScale="90000"/>
          </a:bodyPr>
          <a:lstStyle/>
          <a:p>
            <a:r>
              <a:rPr lang="id-ID" sz="4000" b="1"/>
              <a:t>Peran </a:t>
            </a:r>
            <a:r>
              <a:rPr lang="id-ID" sz="4000" b="1" i="1"/>
              <a:t>Sense of belonging</a:t>
            </a:r>
            <a:r>
              <a:rPr lang="id-ID" sz="4000" b="1"/>
              <a:t> Terhadap Kesadaran Lingkungan Pemuda Gunungpetung dalam Membangun Wisata Air Terjun Sumber Nyonya Kabupaten Pasuruan</a:t>
            </a:r>
            <a:endParaRPr lang="en-US" sz="4000" b="1"/>
          </a:p>
        </p:txBody>
      </p:sp>
      <p:sp>
        <p:nvSpPr>
          <p:cNvPr id="41" name="Google Shape;41;p1"/>
          <p:cNvSpPr txBox="1">
            <a:spLocks noGrp="1"/>
          </p:cNvSpPr>
          <p:nvPr>
            <p:ph type="subTitle" idx="1"/>
          </p:nvPr>
        </p:nvSpPr>
        <p:spPr>
          <a:xfrm>
            <a:off x="1714500" y="3693695"/>
            <a:ext cx="8763000" cy="1085044"/>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F2F2F2"/>
              </a:buClr>
              <a:buSzPts val="2400"/>
              <a:buNone/>
            </a:pPr>
            <a:r>
              <a:rPr lang="en-US" dirty="0" err="1">
                <a:solidFill>
                  <a:srgbClr val="F2F2F2"/>
                </a:solidFill>
                <a:latin typeface="Exo"/>
                <a:ea typeface="Exo"/>
                <a:cs typeface="Exo"/>
                <a:sym typeface="Exo"/>
              </a:rPr>
              <a:t>Oleh</a:t>
            </a:r>
            <a:r>
              <a:rPr lang="en-US" dirty="0">
                <a:solidFill>
                  <a:srgbClr val="F2F2F2"/>
                </a:solidFill>
                <a:latin typeface="Exo"/>
                <a:ea typeface="Exo"/>
                <a:cs typeface="Exo"/>
                <a:sym typeface="Exo"/>
              </a:rPr>
              <a:t>:</a:t>
            </a:r>
            <a:endParaRPr dirty="0"/>
          </a:p>
          <a:p>
            <a:pPr marL="0" lvl="0" indent="0" algn="ctr" rtl="0">
              <a:lnSpc>
                <a:spcPct val="90000"/>
              </a:lnSpc>
              <a:spcBef>
                <a:spcPts val="1000"/>
              </a:spcBef>
              <a:spcAft>
                <a:spcPts val="0"/>
              </a:spcAft>
              <a:buClr>
                <a:schemeClr val="lt1"/>
              </a:buClr>
              <a:buSzPts val="2400"/>
              <a:buNone/>
            </a:pPr>
            <a:r>
              <a:rPr lang="en-US" smtClean="0"/>
              <a:t>Tunggal Arys Saputra</a:t>
            </a:r>
            <a:endParaRPr lang="en-US" dirty="0"/>
          </a:p>
          <a:p>
            <a:pPr marL="0" lvl="0" indent="0" algn="ctr" rtl="0">
              <a:lnSpc>
                <a:spcPct val="90000"/>
              </a:lnSpc>
              <a:spcBef>
                <a:spcPts val="1000"/>
              </a:spcBef>
              <a:spcAft>
                <a:spcPts val="0"/>
              </a:spcAft>
              <a:buClr>
                <a:schemeClr val="lt1"/>
              </a:buClr>
              <a:buSzPts val="2400"/>
              <a:buNone/>
            </a:pPr>
            <a:r>
              <a:rPr lang="en-US" smtClean="0"/>
              <a:t>Ghozli Rusyid Affandi</a:t>
            </a:r>
            <a:endParaRPr dirty="0"/>
          </a:p>
          <a:p>
            <a:pPr marL="0" lvl="0" indent="0" algn="ctr" rtl="0">
              <a:lnSpc>
                <a:spcPct val="90000"/>
              </a:lnSpc>
              <a:spcBef>
                <a:spcPts val="1000"/>
              </a:spcBef>
              <a:spcAft>
                <a:spcPts val="0"/>
              </a:spcAft>
              <a:buClr>
                <a:srgbClr val="F2F2F2"/>
              </a:buClr>
              <a:buSzPts val="2400"/>
              <a:buNone/>
            </a:pPr>
            <a:r>
              <a:rPr lang="en-US" dirty="0" err="1">
                <a:solidFill>
                  <a:srgbClr val="F2F2F2"/>
                </a:solidFill>
                <a:latin typeface="Exo"/>
                <a:ea typeface="Exo"/>
                <a:cs typeface="Exo"/>
                <a:sym typeface="Exo"/>
              </a:rPr>
              <a:t>Psikologi</a:t>
            </a:r>
            <a:endParaRPr lang="en-US" dirty="0">
              <a:solidFill>
                <a:srgbClr val="F2F2F2"/>
              </a:solidFill>
              <a:latin typeface="Exo"/>
              <a:ea typeface="Exo"/>
              <a:cs typeface="Exo"/>
              <a:sym typeface="Exo"/>
            </a:endParaRPr>
          </a:p>
          <a:p>
            <a:pPr marL="0" lvl="0" indent="0" algn="ctr" rtl="0">
              <a:lnSpc>
                <a:spcPct val="90000"/>
              </a:lnSpc>
              <a:spcBef>
                <a:spcPts val="1000"/>
              </a:spcBef>
              <a:spcAft>
                <a:spcPts val="0"/>
              </a:spcAft>
              <a:buClr>
                <a:srgbClr val="F2F2F2"/>
              </a:buClr>
              <a:buSzPts val="2400"/>
              <a:buNone/>
            </a:pPr>
            <a:r>
              <a:rPr lang="en-US" dirty="0" err="1">
                <a:solidFill>
                  <a:srgbClr val="F2F2F2"/>
                </a:solidFill>
                <a:latin typeface="Exo"/>
                <a:ea typeface="Exo"/>
                <a:cs typeface="Exo"/>
                <a:sym typeface="Exo"/>
              </a:rPr>
              <a:t>Universitas</a:t>
            </a:r>
            <a:r>
              <a:rPr lang="en-US" dirty="0">
                <a:solidFill>
                  <a:srgbClr val="F2F2F2"/>
                </a:solidFill>
                <a:latin typeface="Exo"/>
                <a:ea typeface="Exo"/>
                <a:cs typeface="Exo"/>
                <a:sym typeface="Exo"/>
              </a:rPr>
              <a:t> </a:t>
            </a:r>
            <a:r>
              <a:rPr lang="en-US" dirty="0" err="1">
                <a:solidFill>
                  <a:srgbClr val="F2F2F2"/>
                </a:solidFill>
                <a:latin typeface="Exo"/>
                <a:ea typeface="Exo"/>
                <a:cs typeface="Exo"/>
                <a:sym typeface="Exo"/>
              </a:rPr>
              <a:t>Muhammadiyah</a:t>
            </a:r>
            <a:r>
              <a:rPr lang="en-US" dirty="0">
                <a:solidFill>
                  <a:srgbClr val="F2F2F2"/>
                </a:solidFill>
                <a:latin typeface="Exo"/>
                <a:ea typeface="Exo"/>
                <a:cs typeface="Exo"/>
                <a:sym typeface="Exo"/>
              </a:rPr>
              <a:t> </a:t>
            </a:r>
            <a:r>
              <a:rPr lang="en-US" dirty="0" err="1">
                <a:solidFill>
                  <a:srgbClr val="F2F2F2"/>
                </a:solidFill>
                <a:latin typeface="Exo"/>
                <a:ea typeface="Exo"/>
                <a:cs typeface="Exo"/>
                <a:sym typeface="Exo"/>
              </a:rPr>
              <a:t>Sidoarjo</a:t>
            </a:r>
            <a:r>
              <a:rPr lang="en-US" dirty="0">
                <a:solidFill>
                  <a:srgbClr val="F2F2F2"/>
                </a:solidFill>
                <a:latin typeface="Exo"/>
                <a:ea typeface="Exo"/>
                <a:cs typeface="Exo"/>
                <a:sym typeface="Exo"/>
              </a:rPr>
              <a:t> </a:t>
            </a:r>
            <a:endParaRPr dirty="0">
              <a:solidFill>
                <a:srgbClr val="F2F2F2"/>
              </a:solidFill>
              <a:latin typeface="Exo"/>
              <a:ea typeface="Exo"/>
              <a:cs typeface="Exo"/>
              <a:sym typeface="Exo"/>
            </a:endParaRPr>
          </a:p>
          <a:p>
            <a:pPr marL="0" lvl="0" indent="0" algn="ctr" rtl="0">
              <a:lnSpc>
                <a:spcPct val="90000"/>
              </a:lnSpc>
              <a:spcBef>
                <a:spcPts val="1000"/>
              </a:spcBef>
              <a:spcAft>
                <a:spcPts val="0"/>
              </a:spcAft>
              <a:buClr>
                <a:srgbClr val="F2F2F2"/>
              </a:buClr>
              <a:buSzPts val="2400"/>
              <a:buNone/>
            </a:pPr>
            <a:r>
              <a:rPr lang="en-US" dirty="0">
                <a:solidFill>
                  <a:srgbClr val="F2F2F2"/>
                </a:solidFill>
              </a:rPr>
              <a:t>2024</a:t>
            </a:r>
            <a:endParaRPr dirty="0">
              <a:solidFill>
                <a:srgbClr val="F2F2F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g104f7abbb21_0_303"/>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a:t>Metode</a:t>
            </a:r>
            <a:endParaRPr/>
          </a:p>
        </p:txBody>
      </p:sp>
      <p:sp>
        <p:nvSpPr>
          <p:cNvPr id="3" name="Text Placeholder 2">
            <a:extLst>
              <a:ext uri="{FF2B5EF4-FFF2-40B4-BE49-F238E27FC236}">
                <a16:creationId xmlns:a16="http://schemas.microsoft.com/office/drawing/2014/main" xmlns="" id="{052FF234-456B-6C1B-5D72-931A3C798064}"/>
              </a:ext>
            </a:extLst>
          </p:cNvPr>
          <p:cNvSpPr>
            <a:spLocks noGrp="1"/>
          </p:cNvSpPr>
          <p:nvPr>
            <p:ph type="body" idx="1"/>
          </p:nvPr>
        </p:nvSpPr>
        <p:spPr/>
        <p:txBody>
          <a:bodyPr/>
          <a:lstStyle/>
          <a:p>
            <a:pPr marL="50800" indent="0" algn="just">
              <a:buNone/>
            </a:pPr>
            <a:r>
              <a:rPr lang="en-US" sz="2800" dirty="0">
                <a:solidFill>
                  <a:srgbClr val="000000"/>
                </a:solidFill>
                <a:effectLst/>
                <a:latin typeface="Times New Roman" panose="02020603050405020304" pitchFamily="18" charset="0"/>
                <a:ea typeface="Times New Roman" panose="02020603050405020304" pitchFamily="18" charset="0"/>
              </a:rPr>
              <a:t>	</a:t>
            </a:r>
            <a:r>
              <a:rPr lang="id-ID" sz="2800" dirty="0">
                <a:solidFill>
                  <a:srgbClr val="000000"/>
                </a:solidFill>
                <a:effectLst/>
                <a:latin typeface="Times New Roman" panose="02020603050405020304" pitchFamily="18" charset="0"/>
                <a:ea typeface="Times New Roman" panose="02020603050405020304" pitchFamily="18" charset="0"/>
              </a:rPr>
              <a:t>Alat ukur yang digunakan dalam </a:t>
            </a:r>
            <a:r>
              <a:rPr lang="id-ID" sz="2800">
                <a:solidFill>
                  <a:srgbClr val="000000"/>
                </a:solidFill>
                <a:effectLst/>
                <a:latin typeface="Times New Roman" panose="02020603050405020304" pitchFamily="18" charset="0"/>
                <a:ea typeface="Times New Roman" panose="02020603050405020304" pitchFamily="18" charset="0"/>
              </a:rPr>
              <a:t>penelitian </a:t>
            </a:r>
            <a:r>
              <a:rPr lang="id-ID" sz="2800" smtClean="0">
                <a:solidFill>
                  <a:srgbClr val="000000"/>
                </a:solidFill>
                <a:effectLst/>
                <a:latin typeface="Times New Roman" panose="02020603050405020304" pitchFamily="18" charset="0"/>
                <a:ea typeface="Times New Roman" panose="02020603050405020304" pitchFamily="18" charset="0"/>
              </a:rPr>
              <a:t>ini</a:t>
            </a:r>
            <a:r>
              <a:rPr lang="en-US" sz="2800" smtClean="0">
                <a:solidFill>
                  <a:srgbClr val="000000"/>
                </a:solidFill>
                <a:effectLst/>
                <a:latin typeface="Times New Roman" panose="02020603050405020304" pitchFamily="18" charset="0"/>
                <a:ea typeface="Times New Roman" panose="02020603050405020304" pitchFamily="18" charset="0"/>
              </a:rPr>
              <a:t> yaitu, skala kesadaran lingkungan yang dikembangkan oleh Shancez dan lafuente memiliki 3 aspek General Bilief, Personal Attitudes dan Information Knowladge yang terdiri dari 23 aitem dengan nilai reliabilitas 0,914. Dan skala sense of belonging dengan aspek value involvement yang terdiri dari 19 aitem dengan nilai reliabilitas 0,854.</a:t>
            </a:r>
          </a:p>
          <a:p>
            <a:pPr marL="50800" indent="0" algn="just">
              <a:buNone/>
            </a:pPr>
            <a:r>
              <a:rPr lang="en-US" sz="2800" smtClean="0">
                <a:solidFill>
                  <a:srgbClr val="000000"/>
                </a:solidFill>
                <a:effectLst/>
                <a:latin typeface="Times New Roman" panose="02020603050405020304" pitchFamily="18" charset="0"/>
                <a:ea typeface="Times New Roman" panose="02020603050405020304" pitchFamily="18" charset="0"/>
              </a:rPr>
              <a:t> </a:t>
            </a:r>
            <a:r>
              <a:rPr lang="id-ID" sz="2800" smtClean="0">
                <a:solidFill>
                  <a:srgbClr val="000000"/>
                </a:solidFill>
                <a:effectLst/>
                <a:latin typeface="Times New Roman" panose="02020603050405020304" pitchFamily="18" charset="0"/>
                <a:ea typeface="Times New Roman" panose="02020603050405020304" pitchFamily="18" charset="0"/>
              </a:rPr>
              <a:t>Teknik </a:t>
            </a:r>
            <a:r>
              <a:rPr lang="id-ID" sz="2800" dirty="0">
                <a:solidFill>
                  <a:srgbClr val="000000"/>
                </a:solidFill>
                <a:effectLst/>
                <a:latin typeface="Times New Roman" panose="02020603050405020304" pitchFamily="18" charset="0"/>
                <a:ea typeface="Times New Roman" panose="02020603050405020304" pitchFamily="18" charset="0"/>
              </a:rPr>
              <a:t>analisa data yang digunakan </a:t>
            </a:r>
            <a:r>
              <a:rPr lang="id-ID" sz="2800">
                <a:solidFill>
                  <a:srgbClr val="000000"/>
                </a:solidFill>
                <a:effectLst/>
                <a:latin typeface="Times New Roman" panose="02020603050405020304" pitchFamily="18" charset="0"/>
                <a:ea typeface="Times New Roman" panose="02020603050405020304" pitchFamily="18" charset="0"/>
              </a:rPr>
              <a:t>yaitu </a:t>
            </a:r>
            <a:r>
              <a:rPr lang="id-ID" sz="2800" b="1" smtClean="0">
                <a:solidFill>
                  <a:srgbClr val="000000"/>
                </a:solidFill>
                <a:effectLst/>
                <a:latin typeface="Times New Roman" panose="02020603050405020304" pitchFamily="18" charset="0"/>
                <a:ea typeface="Times New Roman" panose="02020603050405020304" pitchFamily="18" charset="0"/>
              </a:rPr>
              <a:t>analisis</a:t>
            </a:r>
            <a:r>
              <a:rPr lang="en-US" sz="2800" b="1" smtClean="0">
                <a:solidFill>
                  <a:srgbClr val="000000"/>
                </a:solidFill>
                <a:effectLst/>
                <a:latin typeface="Times New Roman" panose="02020603050405020304" pitchFamily="18" charset="0"/>
                <a:ea typeface="Times New Roman" panose="02020603050405020304" pitchFamily="18" charset="0"/>
              </a:rPr>
              <a:t> regresi linier sederhana</a:t>
            </a:r>
            <a:r>
              <a:rPr lang="id-ID" sz="2800" b="1" smtClean="0">
                <a:solidFill>
                  <a:srgbClr val="000000"/>
                </a:solidFill>
                <a:effectLst/>
                <a:latin typeface="Times New Roman" panose="02020603050405020304" pitchFamily="18" charset="0"/>
                <a:ea typeface="Times New Roman" panose="02020603050405020304" pitchFamily="18" charset="0"/>
              </a:rPr>
              <a:t>. </a:t>
            </a:r>
            <a:endParaRPr lang="en-US" b="1" dirty="0"/>
          </a:p>
        </p:txBody>
      </p:sp>
    </p:spTree>
    <p:extLst>
      <p:ext uri="{BB962C8B-B14F-4D97-AF65-F5344CB8AC3E}">
        <p14:creationId xmlns:p14="http://schemas.microsoft.com/office/powerpoint/2010/main" val="32665275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g104f7abbb21_0_303"/>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dirty="0"/>
              <a:t>Hasil</a:t>
            </a:r>
            <a:endParaRPr dirty="0"/>
          </a:p>
        </p:txBody>
      </p:sp>
      <p:sp>
        <p:nvSpPr>
          <p:cNvPr id="3" name="Text Placeholder 2">
            <a:extLst>
              <a:ext uri="{FF2B5EF4-FFF2-40B4-BE49-F238E27FC236}">
                <a16:creationId xmlns:a16="http://schemas.microsoft.com/office/drawing/2014/main" xmlns="" id="{706671ED-314A-555D-D698-DD1E807C95FB}"/>
              </a:ext>
            </a:extLst>
          </p:cNvPr>
          <p:cNvSpPr>
            <a:spLocks noGrp="1"/>
          </p:cNvSpPr>
          <p:nvPr>
            <p:ph type="body" idx="1"/>
          </p:nvPr>
        </p:nvSpPr>
        <p:spPr/>
        <p:txBody>
          <a:bodyPr/>
          <a:lstStyle/>
          <a:p>
            <a:pPr marL="171450" indent="0" algn="just">
              <a:buNone/>
            </a:pPr>
            <a:r>
              <a:rPr lang="en-US" sz="2800">
                <a:solidFill>
                  <a:srgbClr val="000000"/>
                </a:solidFill>
                <a:effectLst/>
                <a:latin typeface="Times New Roman" panose="02020603050405020304" pitchFamily="18" charset="0"/>
                <a:ea typeface="Times New Roman" panose="02020603050405020304" pitchFamily="18" charset="0"/>
              </a:rPr>
              <a:t>	</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3472807268"/>
              </p:ext>
            </p:extLst>
          </p:nvPr>
        </p:nvGraphicFramePr>
        <p:xfrm>
          <a:off x="166758" y="1238734"/>
          <a:ext cx="11830877" cy="3273767"/>
        </p:xfrm>
        <a:graphic>
          <a:graphicData uri="http://schemas.openxmlformats.org/drawingml/2006/table">
            <a:tbl>
              <a:tblPr firstRow="1" firstCol="1" bandRow="1">
                <a:tableStyleId>{5C22544A-7EE6-4342-B048-85BDC9FD1C3A}</a:tableStyleId>
              </a:tblPr>
              <a:tblGrid>
                <a:gridCol w="4603893"/>
                <a:gridCol w="4281952"/>
                <a:gridCol w="2945032"/>
              </a:tblGrid>
              <a:tr h="221962">
                <a:tc gridSpan="3">
                  <a:txBody>
                    <a:bodyPr/>
                    <a:lstStyle/>
                    <a:p>
                      <a:pPr marL="0" marR="0" algn="ctr">
                        <a:spcBef>
                          <a:spcPts val="0"/>
                        </a:spcBef>
                        <a:spcAft>
                          <a:spcPts val="0"/>
                        </a:spcAft>
                      </a:pPr>
                      <a:r>
                        <a:rPr lang="id-ID" sz="1000">
                          <a:effectLst/>
                        </a:rPr>
                        <a:t>One-Sample Kolmogorov-Smirnov Test</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r>
              <a:tr h="443925">
                <a:tc gridSpan="2">
                  <a:txBody>
                    <a:bodyPr/>
                    <a:lstStyle/>
                    <a:p>
                      <a:pPr marL="0" marR="0">
                        <a:spcBef>
                          <a:spcPts val="0"/>
                        </a:spcBef>
                        <a:spcAft>
                          <a:spcPts val="0"/>
                        </a:spcAft>
                      </a:pPr>
                      <a:r>
                        <a:rPr lang="id-ID" sz="10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US"/>
                    </a:p>
                  </a:txBody>
                  <a:tcPr/>
                </a:tc>
                <a:tc>
                  <a:txBody>
                    <a:bodyPr/>
                    <a:lstStyle/>
                    <a:p>
                      <a:pPr marL="0" marR="0">
                        <a:spcBef>
                          <a:spcPts val="0"/>
                        </a:spcBef>
                        <a:spcAft>
                          <a:spcPts val="0"/>
                        </a:spcAft>
                      </a:pPr>
                      <a:r>
                        <a:rPr lang="id-ID" sz="1000">
                          <a:effectLst/>
                        </a:rPr>
                        <a:t>Unstandardized Residual</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r>
              <a:tr h="221962">
                <a:tc gridSpan="2">
                  <a:txBody>
                    <a:bodyPr/>
                    <a:lstStyle/>
                    <a:p>
                      <a:pPr marL="0" marR="0">
                        <a:spcBef>
                          <a:spcPts val="0"/>
                        </a:spcBef>
                        <a:spcAft>
                          <a:spcPts val="0"/>
                        </a:spcAft>
                      </a:pPr>
                      <a:r>
                        <a:rPr lang="id-ID" sz="1000">
                          <a:effectLst/>
                        </a:rPr>
                        <a:t>N</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US"/>
                    </a:p>
                  </a:txBody>
                  <a:tcPr/>
                </a:tc>
                <a:tc>
                  <a:txBody>
                    <a:bodyPr/>
                    <a:lstStyle/>
                    <a:p>
                      <a:pPr marL="0" marR="0">
                        <a:spcBef>
                          <a:spcPts val="0"/>
                        </a:spcBef>
                        <a:spcAft>
                          <a:spcPts val="0"/>
                        </a:spcAft>
                      </a:pPr>
                      <a:r>
                        <a:rPr lang="id-ID" sz="1000">
                          <a:effectLst/>
                        </a:rPr>
                        <a:t>172</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r>
              <a:tr h="211393">
                <a:tc rowSpan="2">
                  <a:txBody>
                    <a:bodyPr/>
                    <a:lstStyle/>
                    <a:p>
                      <a:pPr marL="0" marR="0">
                        <a:spcBef>
                          <a:spcPts val="0"/>
                        </a:spcBef>
                        <a:spcAft>
                          <a:spcPts val="0"/>
                        </a:spcAft>
                      </a:pPr>
                      <a:r>
                        <a:rPr lang="id-ID" sz="1000">
                          <a:effectLst/>
                        </a:rPr>
                        <a:t>Normal Parametersa</a:t>
                      </a:r>
                      <a:r>
                        <a:rPr lang="id-ID" sz="1000" baseline="30000">
                          <a:effectLst/>
                        </a:rPr>
                        <a:t>,b</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spcBef>
                          <a:spcPts val="0"/>
                        </a:spcBef>
                        <a:spcAft>
                          <a:spcPts val="0"/>
                        </a:spcAft>
                      </a:pPr>
                      <a:r>
                        <a:rPr lang="id-ID" sz="1000">
                          <a:effectLst/>
                        </a:rPr>
                        <a:t>Mean</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spcBef>
                          <a:spcPts val="0"/>
                        </a:spcBef>
                        <a:spcAft>
                          <a:spcPts val="0"/>
                        </a:spcAft>
                      </a:pPr>
                      <a:r>
                        <a:rPr lang="id-ID" sz="1000">
                          <a:effectLst/>
                        </a:rPr>
                        <a:t>0</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r>
              <a:tr h="221962">
                <a:tc vMerge="1">
                  <a:txBody>
                    <a:bodyPr/>
                    <a:lstStyle/>
                    <a:p>
                      <a:endParaRPr lang="en-US"/>
                    </a:p>
                  </a:txBody>
                  <a:tcPr/>
                </a:tc>
                <a:tc>
                  <a:txBody>
                    <a:bodyPr/>
                    <a:lstStyle/>
                    <a:p>
                      <a:pPr marL="0" marR="0">
                        <a:spcBef>
                          <a:spcPts val="0"/>
                        </a:spcBef>
                        <a:spcAft>
                          <a:spcPts val="0"/>
                        </a:spcAft>
                      </a:pPr>
                      <a:r>
                        <a:rPr lang="id-ID" sz="1000">
                          <a:effectLst/>
                        </a:rPr>
                        <a:t>Std. Deviation</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spcBef>
                          <a:spcPts val="0"/>
                        </a:spcBef>
                        <a:spcAft>
                          <a:spcPts val="0"/>
                        </a:spcAft>
                      </a:pPr>
                      <a:r>
                        <a:rPr lang="id-ID" sz="1000">
                          <a:effectLst/>
                        </a:rPr>
                        <a:t>2,81566426</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r>
              <a:tr h="221962">
                <a:tc rowSpan="3">
                  <a:txBody>
                    <a:bodyPr/>
                    <a:lstStyle/>
                    <a:p>
                      <a:pPr marL="0" marR="0">
                        <a:spcBef>
                          <a:spcPts val="0"/>
                        </a:spcBef>
                        <a:spcAft>
                          <a:spcPts val="0"/>
                        </a:spcAft>
                      </a:pPr>
                      <a:r>
                        <a:rPr lang="id-ID" sz="1000">
                          <a:effectLst/>
                        </a:rPr>
                        <a:t>Most Extreme Differences</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spcBef>
                          <a:spcPts val="0"/>
                        </a:spcBef>
                        <a:spcAft>
                          <a:spcPts val="0"/>
                        </a:spcAft>
                      </a:pPr>
                      <a:r>
                        <a:rPr lang="id-ID" sz="1000">
                          <a:effectLst/>
                        </a:rPr>
                        <a:t>Absolute</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spcBef>
                          <a:spcPts val="0"/>
                        </a:spcBef>
                        <a:spcAft>
                          <a:spcPts val="0"/>
                        </a:spcAft>
                      </a:pPr>
                      <a:r>
                        <a:rPr lang="id-ID" sz="1000">
                          <a:effectLst/>
                        </a:rPr>
                        <a:t>0,051</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r>
              <a:tr h="221962">
                <a:tc vMerge="1">
                  <a:txBody>
                    <a:bodyPr/>
                    <a:lstStyle/>
                    <a:p>
                      <a:endParaRPr lang="en-US"/>
                    </a:p>
                  </a:txBody>
                  <a:tcPr/>
                </a:tc>
                <a:tc>
                  <a:txBody>
                    <a:bodyPr/>
                    <a:lstStyle/>
                    <a:p>
                      <a:pPr marL="0" marR="0">
                        <a:spcBef>
                          <a:spcPts val="0"/>
                        </a:spcBef>
                        <a:spcAft>
                          <a:spcPts val="0"/>
                        </a:spcAft>
                      </a:pPr>
                      <a:r>
                        <a:rPr lang="id-ID" sz="1000">
                          <a:effectLst/>
                        </a:rPr>
                        <a:t>Positive</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spcBef>
                          <a:spcPts val="0"/>
                        </a:spcBef>
                        <a:spcAft>
                          <a:spcPts val="0"/>
                        </a:spcAft>
                      </a:pPr>
                      <a:r>
                        <a:rPr lang="id-ID" sz="1000">
                          <a:effectLst/>
                        </a:rPr>
                        <a:t>0,051</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r>
              <a:tr h="221962">
                <a:tc vMerge="1">
                  <a:txBody>
                    <a:bodyPr/>
                    <a:lstStyle/>
                    <a:p>
                      <a:endParaRPr lang="en-US"/>
                    </a:p>
                  </a:txBody>
                  <a:tcPr/>
                </a:tc>
                <a:tc>
                  <a:txBody>
                    <a:bodyPr/>
                    <a:lstStyle/>
                    <a:p>
                      <a:pPr marL="0" marR="0">
                        <a:spcBef>
                          <a:spcPts val="0"/>
                        </a:spcBef>
                        <a:spcAft>
                          <a:spcPts val="0"/>
                        </a:spcAft>
                      </a:pPr>
                      <a:r>
                        <a:rPr lang="id-ID" sz="1000">
                          <a:effectLst/>
                        </a:rPr>
                        <a:t>Negative</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spcBef>
                          <a:spcPts val="0"/>
                        </a:spcBef>
                        <a:spcAft>
                          <a:spcPts val="0"/>
                        </a:spcAft>
                      </a:pPr>
                      <a:r>
                        <a:rPr lang="id-ID" sz="1000">
                          <a:effectLst/>
                        </a:rPr>
                        <a:t>-0,037</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r>
              <a:tr h="221962">
                <a:tc gridSpan="2">
                  <a:txBody>
                    <a:bodyPr/>
                    <a:lstStyle/>
                    <a:p>
                      <a:pPr marL="0" marR="0">
                        <a:spcBef>
                          <a:spcPts val="0"/>
                        </a:spcBef>
                        <a:spcAft>
                          <a:spcPts val="0"/>
                        </a:spcAft>
                      </a:pPr>
                      <a:r>
                        <a:rPr lang="id-ID" sz="1000">
                          <a:effectLst/>
                        </a:rPr>
                        <a:t>Test Statistic</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US"/>
                    </a:p>
                  </a:txBody>
                  <a:tcPr/>
                </a:tc>
                <a:tc>
                  <a:txBody>
                    <a:bodyPr/>
                    <a:lstStyle/>
                    <a:p>
                      <a:pPr marL="0" marR="0">
                        <a:spcBef>
                          <a:spcPts val="0"/>
                        </a:spcBef>
                        <a:spcAft>
                          <a:spcPts val="0"/>
                        </a:spcAft>
                      </a:pPr>
                      <a:r>
                        <a:rPr lang="id-ID" sz="1000">
                          <a:effectLst/>
                        </a:rPr>
                        <a:t>0,051</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r>
              <a:tr h="219143">
                <a:tc gridSpan="2">
                  <a:txBody>
                    <a:bodyPr/>
                    <a:lstStyle/>
                    <a:p>
                      <a:pPr marL="0" marR="0">
                        <a:spcBef>
                          <a:spcPts val="0"/>
                        </a:spcBef>
                        <a:spcAft>
                          <a:spcPts val="0"/>
                        </a:spcAft>
                      </a:pPr>
                      <a:r>
                        <a:rPr lang="id-ID" sz="1000">
                          <a:effectLst/>
                        </a:rPr>
                        <a:t>Asymp. Sig. (2-tailed)</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US"/>
                    </a:p>
                  </a:txBody>
                  <a:tcPr/>
                </a:tc>
                <a:tc>
                  <a:txBody>
                    <a:bodyPr/>
                    <a:lstStyle/>
                    <a:p>
                      <a:pPr marL="0" marR="0">
                        <a:spcBef>
                          <a:spcPts val="0"/>
                        </a:spcBef>
                        <a:spcAft>
                          <a:spcPts val="0"/>
                        </a:spcAft>
                      </a:pPr>
                      <a:r>
                        <a:rPr lang="id-ID" sz="1000">
                          <a:effectLst/>
                        </a:rPr>
                        <a:t>,200c,d</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r>
              <a:tr h="211393">
                <a:tc gridSpan="3">
                  <a:txBody>
                    <a:bodyPr/>
                    <a:lstStyle/>
                    <a:p>
                      <a:pPr marL="0" marR="0">
                        <a:spcBef>
                          <a:spcPts val="0"/>
                        </a:spcBef>
                        <a:spcAft>
                          <a:spcPts val="0"/>
                        </a:spcAft>
                      </a:pPr>
                      <a:r>
                        <a:rPr lang="id-ID" sz="800">
                          <a:effectLst/>
                        </a:rPr>
                        <a:t>a. Test distribution is Normal.</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r>
              <a:tr h="211393">
                <a:tc gridSpan="3">
                  <a:txBody>
                    <a:bodyPr/>
                    <a:lstStyle/>
                    <a:p>
                      <a:pPr marL="0" marR="0">
                        <a:spcBef>
                          <a:spcPts val="0"/>
                        </a:spcBef>
                        <a:spcAft>
                          <a:spcPts val="0"/>
                        </a:spcAft>
                      </a:pPr>
                      <a:r>
                        <a:rPr lang="id-ID" sz="800">
                          <a:effectLst/>
                        </a:rPr>
                        <a:t>b. Calculated from data.</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r>
              <a:tr h="211393">
                <a:tc gridSpan="3">
                  <a:txBody>
                    <a:bodyPr/>
                    <a:lstStyle/>
                    <a:p>
                      <a:pPr marL="0" marR="0">
                        <a:spcBef>
                          <a:spcPts val="0"/>
                        </a:spcBef>
                        <a:spcAft>
                          <a:spcPts val="0"/>
                        </a:spcAft>
                      </a:pPr>
                      <a:r>
                        <a:rPr lang="id-ID" sz="800">
                          <a:effectLst/>
                        </a:rPr>
                        <a:t>c. Lilliefors Significance Correction.</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r>
              <a:tr h="211393">
                <a:tc gridSpan="3">
                  <a:txBody>
                    <a:bodyPr/>
                    <a:lstStyle/>
                    <a:p>
                      <a:pPr marL="0" marR="0">
                        <a:spcBef>
                          <a:spcPts val="0"/>
                        </a:spcBef>
                        <a:spcAft>
                          <a:spcPts val="0"/>
                        </a:spcAft>
                      </a:pPr>
                      <a:r>
                        <a:rPr lang="id-ID" sz="800">
                          <a:effectLst/>
                        </a:rPr>
                        <a:t>d. This is a lower bound of the true significance.</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r>
            </a:tbl>
          </a:graphicData>
        </a:graphic>
      </p:graphicFrame>
      <p:sp>
        <p:nvSpPr>
          <p:cNvPr id="8" name="Text Placeholder 2">
            <a:extLst>
              <a:ext uri="{FF2B5EF4-FFF2-40B4-BE49-F238E27FC236}">
                <a16:creationId xmlns:a16="http://schemas.microsoft.com/office/drawing/2014/main" xmlns="" id="{052FF234-456B-6C1B-5D72-931A3C798064}"/>
              </a:ext>
            </a:extLst>
          </p:cNvPr>
          <p:cNvSpPr txBox="1">
            <a:spLocks/>
          </p:cNvSpPr>
          <p:nvPr/>
        </p:nvSpPr>
        <p:spPr>
          <a:xfrm>
            <a:off x="166757" y="4512500"/>
            <a:ext cx="11830877" cy="2790343"/>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50800" indent="0" algn="just">
              <a:buNone/>
            </a:pPr>
            <a:r>
              <a:rPr lang="en-US" smtClean="0">
                <a:solidFill>
                  <a:srgbClr val="000000"/>
                </a:solidFill>
                <a:latin typeface="Times New Roman" panose="02020603050405020304" pitchFamily="18" charset="0"/>
                <a:ea typeface="Times New Roman" panose="02020603050405020304" pitchFamily="18" charset="0"/>
              </a:rPr>
              <a:t>	</a:t>
            </a:r>
            <a:r>
              <a:rPr lang="id-ID">
                <a:latin typeface="Times New Roman" panose="02020603050405020304" pitchFamily="18" charset="0"/>
                <a:cs typeface="Times New Roman" panose="02020603050405020304" pitchFamily="18" charset="0"/>
              </a:rPr>
              <a:t>Dari tabel di atas, dapat disimpulkan bahwa data menunjukkan distribusi normal, terlihat dari hasil uji normalitas menunjukkan nilai </a:t>
            </a:r>
            <a:r>
              <a:rPr lang="en-US">
                <a:latin typeface="Times New Roman" panose="02020603050405020304" pitchFamily="18" charset="0"/>
                <a:cs typeface="Times New Roman" panose="02020603050405020304" pitchFamily="18" charset="0"/>
              </a:rPr>
              <a:t>Sig. (2-tailed) = 0,200 </a:t>
            </a:r>
            <a:r>
              <a:rPr lang="id-ID">
                <a:latin typeface="Times New Roman" panose="02020603050405020304" pitchFamily="18" charset="0"/>
                <a:cs typeface="Times New Roman" panose="02020603050405020304" pitchFamily="18" charset="0"/>
              </a:rPr>
              <a:t>&gt; 0,05.</a:t>
            </a:r>
            <a:endParaRPr lang="en-US">
              <a:latin typeface="Times New Roman" panose="02020603050405020304" pitchFamily="18" charset="0"/>
              <a:cs typeface="Times New Roman" panose="02020603050405020304" pitchFamily="18" charset="0"/>
            </a:endParaRPr>
          </a:p>
          <a:p>
            <a:pPr marL="50800" indent="0" algn="just">
              <a:buFont typeface="Arial"/>
              <a:buNone/>
            </a:pPr>
            <a:endParaRPr lang="en-US" b="1" dirty="0"/>
          </a:p>
        </p:txBody>
      </p:sp>
    </p:spTree>
    <p:extLst>
      <p:ext uri="{BB962C8B-B14F-4D97-AF65-F5344CB8AC3E}">
        <p14:creationId xmlns:p14="http://schemas.microsoft.com/office/powerpoint/2010/main" val="29393629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g104f7abbb21_0_303"/>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dirty="0"/>
              <a:t>Hasil</a:t>
            </a:r>
            <a:endParaRPr dirty="0"/>
          </a:p>
        </p:txBody>
      </p:sp>
      <p:sp>
        <p:nvSpPr>
          <p:cNvPr id="3" name="Text Placeholder 2">
            <a:extLst>
              <a:ext uri="{FF2B5EF4-FFF2-40B4-BE49-F238E27FC236}">
                <a16:creationId xmlns:a16="http://schemas.microsoft.com/office/drawing/2014/main" xmlns="" id="{706671ED-314A-555D-D698-DD1E807C95FB}"/>
              </a:ext>
            </a:extLst>
          </p:cNvPr>
          <p:cNvSpPr>
            <a:spLocks noGrp="1"/>
          </p:cNvSpPr>
          <p:nvPr>
            <p:ph type="body" idx="1"/>
          </p:nvPr>
        </p:nvSpPr>
        <p:spPr/>
        <p:txBody>
          <a:bodyPr/>
          <a:lstStyle/>
          <a:p>
            <a:pPr indent="0" algn="just">
              <a:buNone/>
            </a:pPr>
            <a:r>
              <a:rPr lang="en-US">
                <a:solidFill>
                  <a:srgbClr val="000000"/>
                </a:solidFill>
                <a:latin typeface="Times New Roman" panose="02020603050405020304" pitchFamily="18" charset="0"/>
                <a:ea typeface="Times New Roman" panose="02020603050405020304" pitchFamily="18" charset="0"/>
              </a:rPr>
              <a:t>	</a:t>
            </a:r>
            <a:endParaRPr lang="en-US" smtClean="0">
              <a:solidFill>
                <a:srgbClr val="000000"/>
              </a:solidFill>
              <a:latin typeface="Times New Roman" panose="02020603050405020304" pitchFamily="18" charset="0"/>
              <a:ea typeface="Times New Roman" panose="02020603050405020304" pitchFamily="18" charset="0"/>
            </a:endParaRPr>
          </a:p>
          <a:p>
            <a:pPr indent="0" algn="just">
              <a:buNone/>
            </a:pPr>
            <a:endParaRPr lang="en-US">
              <a:solidFill>
                <a:srgbClr val="000000"/>
              </a:solidFill>
              <a:latin typeface="Times New Roman" panose="02020603050405020304" pitchFamily="18" charset="0"/>
              <a:cs typeface="Times New Roman" panose="02020603050405020304" pitchFamily="18" charset="0"/>
            </a:endParaRPr>
          </a:p>
          <a:p>
            <a:pPr indent="0" algn="just">
              <a:buNone/>
            </a:pPr>
            <a:endParaRPr lang="en-US" smtClean="0">
              <a:solidFill>
                <a:srgbClr val="000000"/>
              </a:solidFill>
              <a:latin typeface="Times New Roman" panose="02020603050405020304" pitchFamily="18" charset="0"/>
              <a:cs typeface="Times New Roman" panose="02020603050405020304" pitchFamily="18" charset="0"/>
            </a:endParaRPr>
          </a:p>
          <a:p>
            <a:pPr indent="0" algn="just">
              <a:buNone/>
            </a:pPr>
            <a:endParaRPr lang="en-US">
              <a:solidFill>
                <a:srgbClr val="000000"/>
              </a:solidFill>
              <a:latin typeface="Times New Roman" panose="02020603050405020304" pitchFamily="18" charset="0"/>
              <a:cs typeface="Times New Roman" panose="02020603050405020304" pitchFamily="18" charset="0"/>
            </a:endParaRPr>
          </a:p>
          <a:p>
            <a:pPr indent="0" algn="just">
              <a:buNone/>
            </a:pPr>
            <a:endParaRPr lang="en-US" smtClean="0">
              <a:solidFill>
                <a:srgbClr val="000000"/>
              </a:solidFill>
              <a:latin typeface="Times New Roman" panose="02020603050405020304" pitchFamily="18" charset="0"/>
              <a:cs typeface="Times New Roman" panose="02020603050405020304" pitchFamily="18" charset="0"/>
            </a:endParaRPr>
          </a:p>
          <a:p>
            <a:pPr indent="0" algn="just">
              <a:buNone/>
            </a:pPr>
            <a:endParaRPr lang="en-US">
              <a:solidFill>
                <a:srgbClr val="000000"/>
              </a:solidFill>
              <a:latin typeface="Times New Roman" panose="02020603050405020304" pitchFamily="18" charset="0"/>
              <a:cs typeface="Times New Roman" panose="02020603050405020304" pitchFamily="18" charset="0"/>
            </a:endParaRPr>
          </a:p>
          <a:p>
            <a:pPr indent="0" algn="just">
              <a:buNone/>
            </a:pPr>
            <a:r>
              <a:rPr lang="en-US" smtClean="0">
                <a:solidFill>
                  <a:srgbClr val="000000"/>
                </a:solidFill>
                <a:latin typeface="Times New Roman" panose="02020603050405020304" pitchFamily="18" charset="0"/>
                <a:cs typeface="Times New Roman" panose="02020603050405020304" pitchFamily="18" charset="0"/>
              </a:rPr>
              <a:t>Pada table diatas, dapat dilihat bahwa </a:t>
            </a:r>
            <a:r>
              <a:rPr lang="id-ID" smtClean="0">
                <a:latin typeface="Times New Roman" panose="02020603050405020304" pitchFamily="18" charset="0"/>
                <a:cs typeface="Times New Roman" panose="02020603050405020304" pitchFamily="18" charset="0"/>
              </a:rPr>
              <a:t>penelitian </a:t>
            </a:r>
            <a:r>
              <a:rPr lang="id-ID">
                <a:latin typeface="Times New Roman" panose="02020603050405020304" pitchFamily="18" charset="0"/>
                <a:cs typeface="Times New Roman" panose="02020603050405020304" pitchFamily="18" charset="0"/>
              </a:rPr>
              <a:t>ini memiliki hubungan linier dengan taraf signifikansi Sig. &lt; 0.05 dan nilai Sig. Deviation From Linearity &gt; 0,005</a:t>
            </a:r>
            <a:endParaRPr lang="en-US" dirty="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680058208"/>
              </p:ext>
            </p:extLst>
          </p:nvPr>
        </p:nvGraphicFramePr>
        <p:xfrm>
          <a:off x="166758" y="1238732"/>
          <a:ext cx="11830876" cy="3086132"/>
        </p:xfrm>
        <a:graphic>
          <a:graphicData uri="http://schemas.openxmlformats.org/drawingml/2006/table">
            <a:tbl>
              <a:tblPr firstRow="1" firstCol="1" bandRow="1">
                <a:tableStyleId>{5C22544A-7EE6-4342-B048-85BDC9FD1C3A}</a:tableStyleId>
              </a:tblPr>
              <a:tblGrid>
                <a:gridCol w="1146605"/>
                <a:gridCol w="1563552"/>
                <a:gridCol w="2267150"/>
                <a:gridCol w="1511433"/>
                <a:gridCol w="1276901"/>
                <a:gridCol w="1511433"/>
                <a:gridCol w="1276901"/>
                <a:gridCol w="1276901"/>
              </a:tblGrid>
              <a:tr h="325672">
                <a:tc gridSpan="8">
                  <a:txBody>
                    <a:bodyPr/>
                    <a:lstStyle/>
                    <a:p>
                      <a:pPr marL="0" marR="0" algn="ctr">
                        <a:spcBef>
                          <a:spcPts val="0"/>
                        </a:spcBef>
                        <a:spcAft>
                          <a:spcPts val="0"/>
                        </a:spcAft>
                      </a:pPr>
                      <a:r>
                        <a:rPr lang="en-US" sz="1000">
                          <a:effectLst/>
                        </a:rPr>
                        <a:t>ANOVA Tabel</a:t>
                      </a:r>
                      <a:endParaRPr lang="en-US" sz="120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96263">
                <a:tc gridSpan="4">
                  <a:txBody>
                    <a:bodyPr/>
                    <a:lstStyle/>
                    <a:p>
                      <a:pPr marL="0" marR="0" algn="ctr">
                        <a:spcBef>
                          <a:spcPts val="0"/>
                        </a:spcBef>
                        <a:spcAft>
                          <a:spcPts val="0"/>
                        </a:spcAft>
                      </a:pPr>
                      <a:r>
                        <a:rPr lang="id-ID" sz="1000">
                          <a:effectLst/>
                        </a:rPr>
                        <a:t>Sum of Squares</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id-ID" sz="1000">
                          <a:effectLst/>
                        </a:rPr>
                        <a:t>df</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Mean Square</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F</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Sig.</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r>
              <a:tr h="325672">
                <a:tc>
                  <a:txBody>
                    <a:bodyPr/>
                    <a:lstStyle/>
                    <a:p>
                      <a:pPr marL="0" marR="0">
                        <a:spcBef>
                          <a:spcPts val="0"/>
                        </a:spcBef>
                        <a:spcAft>
                          <a:spcPts val="0"/>
                        </a:spcAft>
                      </a:pPr>
                      <a:r>
                        <a:rPr lang="id-ID" sz="1000">
                          <a:effectLst/>
                        </a:rPr>
                        <a:t>Y * X</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spcBef>
                          <a:spcPts val="0"/>
                        </a:spcBef>
                        <a:spcAft>
                          <a:spcPts val="0"/>
                        </a:spcAft>
                      </a:pPr>
                      <a:r>
                        <a:rPr lang="id-ID" sz="1000">
                          <a:effectLst/>
                        </a:rPr>
                        <a:t>Between</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spcBef>
                          <a:spcPts val="0"/>
                        </a:spcBef>
                        <a:spcAft>
                          <a:spcPts val="0"/>
                        </a:spcAft>
                      </a:pPr>
                      <a:r>
                        <a:rPr lang="id-ID" sz="1000">
                          <a:effectLst/>
                        </a:rPr>
                        <a:t>(Combined)</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417,245</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id-ID" sz="1000">
                          <a:effectLst/>
                        </a:rPr>
                        <a:t>27</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id-ID" sz="1000">
                          <a:effectLst/>
                        </a:rPr>
                        <a:t>15,454</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id-ID" sz="1000">
                          <a:effectLst/>
                        </a:rPr>
                        <a:t>2,077</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id-ID" sz="1000">
                          <a:effectLst/>
                        </a:rPr>
                        <a:t>0,003</a:t>
                      </a:r>
                      <a:endParaRPr lang="en-US" sz="1200">
                        <a:effectLst/>
                        <a:latin typeface="Times New Roman" panose="02020603050405020304" pitchFamily="18" charset="0"/>
                        <a:ea typeface="Times New Roman" panose="02020603050405020304" pitchFamily="18" charset="0"/>
                      </a:endParaRPr>
                    </a:p>
                  </a:txBody>
                  <a:tcPr marL="68580" marR="68580" marT="0" marB="0"/>
                </a:tc>
              </a:tr>
              <a:tr h="325672">
                <a:tc>
                  <a:txBody>
                    <a:bodyPr/>
                    <a:lstStyle/>
                    <a:p>
                      <a:endParaRPr lang="en-US" sz="1000">
                        <a:effectLst/>
                        <a:latin typeface="Times New Roman" panose="02020603050405020304" pitchFamily="18" charset="0"/>
                      </a:endParaRPr>
                    </a:p>
                  </a:txBody>
                  <a:tcPr marL="68580" marR="68580" marT="0" marB="0" anchor="ctr"/>
                </a:tc>
                <a:tc>
                  <a:txBody>
                    <a:bodyPr/>
                    <a:lstStyle/>
                    <a:p>
                      <a:pPr marL="0" marR="0">
                        <a:spcBef>
                          <a:spcPts val="0"/>
                        </a:spcBef>
                        <a:spcAft>
                          <a:spcPts val="0"/>
                        </a:spcAft>
                      </a:pPr>
                      <a:r>
                        <a:rPr lang="id-ID" sz="1000">
                          <a:effectLst/>
                        </a:rPr>
                        <a:t>Groups</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spcBef>
                          <a:spcPts val="0"/>
                        </a:spcBef>
                        <a:spcAft>
                          <a:spcPts val="0"/>
                        </a:spcAft>
                      </a:pPr>
                      <a:r>
                        <a:rPr lang="id-ID" sz="1000">
                          <a:effectLst/>
                        </a:rPr>
                        <a:t>Linearity</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133,173</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id-ID" sz="1000">
                          <a:effectLst/>
                        </a:rPr>
                        <a:t>1</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id-ID" sz="1000">
                          <a:effectLst/>
                        </a:rPr>
                        <a:t>133,173</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id-ID" sz="1000">
                          <a:effectLst/>
                        </a:rPr>
                        <a:t>17,895</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id-ID" sz="1000">
                          <a:effectLst/>
                        </a:rPr>
                        <a:t>0</a:t>
                      </a:r>
                      <a:endParaRPr lang="en-US" sz="1200">
                        <a:effectLst/>
                        <a:latin typeface="Times New Roman" panose="02020603050405020304" pitchFamily="18" charset="0"/>
                        <a:ea typeface="Times New Roman" panose="02020603050405020304" pitchFamily="18" charset="0"/>
                      </a:endParaRPr>
                    </a:p>
                  </a:txBody>
                  <a:tcPr marL="68580" marR="68580" marT="0" marB="0"/>
                </a:tc>
              </a:tr>
              <a:tr h="651345">
                <a:tc>
                  <a:txBody>
                    <a:bodyPr/>
                    <a:lstStyle/>
                    <a:p>
                      <a:endParaRPr lang="en-US" sz="1000">
                        <a:effectLst/>
                        <a:latin typeface="Times New Roman" panose="02020603050405020304" pitchFamily="18" charset="0"/>
                      </a:endParaRPr>
                    </a:p>
                  </a:txBody>
                  <a:tcPr marL="68580" marR="68580" marT="0" marB="0" anchor="ctr"/>
                </a:tc>
                <a:tc>
                  <a:txBody>
                    <a:bodyPr/>
                    <a:lstStyle/>
                    <a:p>
                      <a:endParaRPr lang="en-US" sz="1000">
                        <a:effectLst/>
                        <a:latin typeface="Times New Roman" panose="02020603050405020304" pitchFamily="18" charset="0"/>
                      </a:endParaRPr>
                    </a:p>
                  </a:txBody>
                  <a:tcPr marL="68580" marR="68580" marT="0" marB="0" anchor="ctr"/>
                </a:tc>
                <a:tc>
                  <a:txBody>
                    <a:bodyPr/>
                    <a:lstStyle/>
                    <a:p>
                      <a:pPr marL="0" marR="0">
                        <a:spcBef>
                          <a:spcPts val="0"/>
                        </a:spcBef>
                        <a:spcAft>
                          <a:spcPts val="0"/>
                        </a:spcAft>
                      </a:pPr>
                      <a:r>
                        <a:rPr lang="id-ID" sz="1000">
                          <a:effectLst/>
                        </a:rPr>
                        <a:t>Deviation from Linearity</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id-ID" sz="1000">
                          <a:effectLst/>
                        </a:rPr>
                        <a:t>284,072</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id-ID" sz="1000">
                          <a:effectLst/>
                        </a:rPr>
                        <a:t>26</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id-ID" sz="1000">
                          <a:effectLst/>
                        </a:rPr>
                        <a:t>10,926</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id-ID" sz="1000">
                          <a:effectLst/>
                        </a:rPr>
                        <a:t>1,468</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id-ID" sz="1000">
                          <a:effectLst/>
                        </a:rPr>
                        <a:t>0,081</a:t>
                      </a:r>
                      <a:endParaRPr lang="en-US" sz="1200">
                        <a:effectLst/>
                        <a:latin typeface="Times New Roman" panose="02020603050405020304" pitchFamily="18" charset="0"/>
                        <a:ea typeface="Times New Roman" panose="02020603050405020304" pitchFamily="18" charset="0"/>
                      </a:endParaRPr>
                    </a:p>
                  </a:txBody>
                  <a:tcPr marL="68580" marR="68580" marT="0" marB="0"/>
                </a:tc>
              </a:tr>
              <a:tr h="325672">
                <a:tc>
                  <a:txBody>
                    <a:bodyPr/>
                    <a:lstStyle/>
                    <a:p>
                      <a:endParaRPr lang="en-US" sz="1000">
                        <a:effectLst/>
                        <a:latin typeface="Times New Roman" panose="02020603050405020304" pitchFamily="18" charset="0"/>
                      </a:endParaRPr>
                    </a:p>
                  </a:txBody>
                  <a:tcPr marL="68580" marR="68580" marT="0" marB="0" anchor="ctr"/>
                </a:tc>
                <a:tc gridSpan="2">
                  <a:txBody>
                    <a:bodyPr/>
                    <a:lstStyle/>
                    <a:p>
                      <a:pPr marL="0" marR="0">
                        <a:spcBef>
                          <a:spcPts val="0"/>
                        </a:spcBef>
                        <a:spcAft>
                          <a:spcPts val="0"/>
                        </a:spcAft>
                      </a:pPr>
                      <a:r>
                        <a:rPr lang="id-ID" sz="1000">
                          <a:effectLst/>
                        </a:rPr>
                        <a:t>Within Groups</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US"/>
                    </a:p>
                  </a:txBody>
                  <a:tcPr/>
                </a:tc>
                <a:tc>
                  <a:txBody>
                    <a:bodyPr/>
                    <a:lstStyle/>
                    <a:p>
                      <a:pPr marL="0" marR="0" algn="ctr">
                        <a:spcBef>
                          <a:spcPts val="0"/>
                        </a:spcBef>
                        <a:spcAft>
                          <a:spcPts val="0"/>
                        </a:spcAft>
                      </a:pPr>
                      <a:r>
                        <a:rPr lang="id-ID" sz="1000">
                          <a:effectLst/>
                        </a:rPr>
                        <a:t>1071,61</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id-ID" sz="1000">
                          <a:effectLst/>
                        </a:rPr>
                        <a:t>144</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id-ID" sz="1000">
                          <a:effectLst/>
                        </a:rPr>
                        <a:t>7,442</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endParaRPr lang="en-US" sz="1000">
                        <a:effectLst/>
                        <a:latin typeface="Times New Roman" panose="02020603050405020304" pitchFamily="18" charset="0"/>
                      </a:endParaRPr>
                    </a:p>
                  </a:txBody>
                  <a:tcPr marL="68580" marR="68580" marT="0" marB="0"/>
                </a:tc>
                <a:tc>
                  <a:txBody>
                    <a:bodyPr/>
                    <a:lstStyle/>
                    <a:p>
                      <a:endParaRPr lang="en-US" sz="1000">
                        <a:effectLst/>
                        <a:latin typeface="Times New Roman" panose="02020603050405020304" pitchFamily="18" charset="0"/>
                      </a:endParaRPr>
                    </a:p>
                  </a:txBody>
                  <a:tcPr marL="68580" marR="68580" marT="0" marB="0"/>
                </a:tc>
              </a:tr>
              <a:tr h="325672">
                <a:tc>
                  <a:txBody>
                    <a:bodyPr/>
                    <a:lstStyle/>
                    <a:p>
                      <a:pPr marL="0" marR="0">
                        <a:spcBef>
                          <a:spcPts val="0"/>
                        </a:spcBef>
                        <a:spcAft>
                          <a:spcPts val="0"/>
                        </a:spcAft>
                      </a:pPr>
                      <a:r>
                        <a:rPr lang="id-ID" sz="10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gridSpan="2">
                  <a:txBody>
                    <a:bodyPr/>
                    <a:lstStyle/>
                    <a:p>
                      <a:pPr marL="0" marR="0">
                        <a:spcBef>
                          <a:spcPts val="0"/>
                        </a:spcBef>
                        <a:spcAft>
                          <a:spcPts val="0"/>
                        </a:spcAft>
                      </a:pPr>
                      <a:r>
                        <a:rPr lang="id-ID" sz="1000">
                          <a:effectLst/>
                        </a:rPr>
                        <a:t>Total</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US"/>
                    </a:p>
                  </a:txBody>
                  <a:tcPr/>
                </a:tc>
                <a:tc>
                  <a:txBody>
                    <a:bodyPr/>
                    <a:lstStyle/>
                    <a:p>
                      <a:pPr marL="0" marR="0" algn="ctr">
                        <a:spcBef>
                          <a:spcPts val="0"/>
                        </a:spcBef>
                        <a:spcAft>
                          <a:spcPts val="0"/>
                        </a:spcAft>
                      </a:pPr>
                      <a:r>
                        <a:rPr lang="id-ID" sz="1000">
                          <a:effectLst/>
                        </a:rPr>
                        <a:t>1488,855</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id-ID" sz="1000">
                          <a:effectLst/>
                        </a:rPr>
                        <a:t>171</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endParaRPr lang="en-US" sz="1000">
                        <a:effectLst/>
                        <a:latin typeface="Times New Roman" panose="02020603050405020304" pitchFamily="18" charset="0"/>
                      </a:endParaRPr>
                    </a:p>
                  </a:txBody>
                  <a:tcPr marL="68580" marR="68580" marT="0" marB="0"/>
                </a:tc>
                <a:tc>
                  <a:txBody>
                    <a:bodyPr/>
                    <a:lstStyle/>
                    <a:p>
                      <a:endParaRPr lang="en-US" sz="1000">
                        <a:effectLst/>
                        <a:latin typeface="Times New Roman" panose="02020603050405020304" pitchFamily="18" charset="0"/>
                      </a:endParaRPr>
                    </a:p>
                  </a:txBody>
                  <a:tcPr marL="68580" marR="68580" marT="0" marB="0"/>
                </a:tc>
                <a:tc>
                  <a:txBody>
                    <a:bodyPr/>
                    <a:lstStyle/>
                    <a:p>
                      <a:endParaRPr lang="en-US" sz="1000">
                        <a:effectLst/>
                        <a:latin typeface="Times New Roman" panose="02020603050405020304" pitchFamily="18" charset="0"/>
                      </a:endParaRPr>
                    </a:p>
                  </a:txBody>
                  <a:tcPr marL="68580" marR="68580" marT="0" marB="0"/>
                </a:tc>
              </a:tr>
              <a:tr h="310164">
                <a:tc gridSpan="6">
                  <a:txBody>
                    <a:bodyPr/>
                    <a:lstStyle/>
                    <a:p>
                      <a:endParaRPr lang="en-US" sz="1000">
                        <a:effectLst/>
                        <a:latin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endParaRPr lang="en-US" sz="1000">
                        <a:effectLst/>
                        <a:latin typeface="Times New Roman" panose="02020603050405020304" pitchFamily="18" charset="0"/>
                      </a:endParaRPr>
                    </a:p>
                  </a:txBody>
                  <a:tcPr marL="68580" marR="68580" marT="0" marB="0" anchor="b"/>
                </a:tc>
                <a:tc>
                  <a:txBody>
                    <a:bodyPr/>
                    <a:lstStyle/>
                    <a:p>
                      <a:endParaRPr lang="en-US" sz="1000">
                        <a:effectLst/>
                        <a:latin typeface="Times New Roman" panose="02020603050405020304" pitchFamily="18" charset="0"/>
                      </a:endParaRPr>
                    </a:p>
                  </a:txBody>
                  <a:tcPr marL="68580" marR="68580" marT="0" marB="0" anchor="b"/>
                </a:tc>
              </a:tr>
            </a:tbl>
          </a:graphicData>
        </a:graphic>
      </p:graphicFrame>
    </p:spTree>
    <p:extLst>
      <p:ext uri="{BB962C8B-B14F-4D97-AF65-F5344CB8AC3E}">
        <p14:creationId xmlns:p14="http://schemas.microsoft.com/office/powerpoint/2010/main" val="3153535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g104f7abbb21_0_303"/>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dirty="0"/>
              <a:t>Hasil</a:t>
            </a:r>
            <a:endParaRPr dirty="0"/>
          </a:p>
        </p:txBody>
      </p:sp>
      <p:sp>
        <p:nvSpPr>
          <p:cNvPr id="3" name="Text Placeholder 2">
            <a:extLst>
              <a:ext uri="{FF2B5EF4-FFF2-40B4-BE49-F238E27FC236}">
                <a16:creationId xmlns:a16="http://schemas.microsoft.com/office/drawing/2014/main" xmlns="" id="{706671ED-314A-555D-D698-DD1E807C95FB}"/>
              </a:ext>
            </a:extLst>
          </p:cNvPr>
          <p:cNvSpPr>
            <a:spLocks noGrp="1"/>
          </p:cNvSpPr>
          <p:nvPr>
            <p:ph type="body" idx="1"/>
          </p:nvPr>
        </p:nvSpPr>
        <p:spPr/>
        <p:txBody>
          <a:bodyPr>
            <a:normAutofit/>
          </a:bodyPr>
          <a:lstStyle/>
          <a:p>
            <a:pPr indent="0" algn="just">
              <a:buNone/>
            </a:pPr>
            <a:endParaRPr lang="en-US" smtClean="0">
              <a:solidFill>
                <a:srgbClr val="000000"/>
              </a:solidFill>
              <a:latin typeface="Times New Roman" panose="02020603050405020304" pitchFamily="18" charset="0"/>
              <a:ea typeface="Times New Roman" panose="02020603050405020304" pitchFamily="18" charset="0"/>
            </a:endParaRPr>
          </a:p>
          <a:p>
            <a:pPr indent="0" algn="just">
              <a:buNone/>
            </a:pPr>
            <a:endParaRPr lang="en-US">
              <a:solidFill>
                <a:srgbClr val="000000"/>
              </a:solidFill>
              <a:latin typeface="Times New Roman" panose="02020603050405020304" pitchFamily="18" charset="0"/>
              <a:ea typeface="Times New Roman" panose="02020603050405020304" pitchFamily="18" charset="0"/>
            </a:endParaRPr>
          </a:p>
          <a:p>
            <a:pPr indent="0" algn="just">
              <a:buNone/>
            </a:pPr>
            <a:endParaRPr lang="en-US" smtClean="0">
              <a:solidFill>
                <a:srgbClr val="000000"/>
              </a:solidFill>
              <a:latin typeface="Times New Roman" panose="02020603050405020304" pitchFamily="18" charset="0"/>
              <a:ea typeface="Times New Roman" panose="02020603050405020304" pitchFamily="18" charset="0"/>
            </a:endParaRPr>
          </a:p>
          <a:p>
            <a:pPr indent="0" algn="just">
              <a:buNone/>
            </a:pPr>
            <a:endParaRPr lang="en-US">
              <a:solidFill>
                <a:srgbClr val="000000"/>
              </a:solidFill>
              <a:latin typeface="Times New Roman" panose="02020603050405020304" pitchFamily="18" charset="0"/>
              <a:ea typeface="Times New Roman" panose="02020603050405020304" pitchFamily="18" charset="0"/>
            </a:endParaRPr>
          </a:p>
          <a:p>
            <a:pPr indent="0" algn="just">
              <a:buNone/>
            </a:pPr>
            <a:endParaRPr lang="en-US" smtClean="0">
              <a:solidFill>
                <a:srgbClr val="000000"/>
              </a:solidFill>
              <a:latin typeface="Times New Roman" panose="02020603050405020304" pitchFamily="18" charset="0"/>
              <a:ea typeface="Times New Roman" panose="02020603050405020304" pitchFamily="18" charset="0"/>
            </a:endParaRPr>
          </a:p>
          <a:p>
            <a:pPr indent="0" algn="just">
              <a:buNone/>
            </a:pPr>
            <a:r>
              <a:rPr lang="en-US">
                <a:solidFill>
                  <a:srgbClr val="000000"/>
                </a:solidFill>
                <a:latin typeface="Times New Roman" panose="02020603050405020304" pitchFamily="18" charset="0"/>
                <a:ea typeface="Times New Roman" panose="02020603050405020304" pitchFamily="18" charset="0"/>
              </a:rPr>
              <a:t>	</a:t>
            </a:r>
            <a:r>
              <a:rPr lang="en-US" sz="2400">
                <a:latin typeface="Times New Roman" panose="02020603050405020304" pitchFamily="18" charset="0"/>
                <a:cs typeface="Times New Roman" panose="02020603050405020304" pitchFamily="18" charset="0"/>
              </a:rPr>
              <a:t>Berdasarkan</a:t>
            </a:r>
            <a:r>
              <a:rPr lang="id-ID" sz="2400">
                <a:latin typeface="Times New Roman" panose="02020603050405020304" pitchFamily="18" charset="0"/>
                <a:cs typeface="Times New Roman" panose="02020603050405020304" pitchFamily="18" charset="0"/>
              </a:rPr>
              <a:t> hasil uji hipotesis yang tercantum dalam </a:t>
            </a:r>
            <a:r>
              <a:rPr lang="id-ID" sz="2400">
                <a:latin typeface="Times New Roman" panose="02020603050405020304" pitchFamily="18" charset="0"/>
                <a:cs typeface="Times New Roman" panose="02020603050405020304" pitchFamily="18" charset="0"/>
              </a:rPr>
              <a:t>tabel</a:t>
            </a:r>
            <a:r>
              <a:rPr lang="en-US" sz="2400">
                <a:latin typeface="Times New Roman" panose="02020603050405020304" pitchFamily="18" charset="0"/>
                <a:cs typeface="Times New Roman" panose="02020603050405020304" pitchFamily="18" charset="0"/>
              </a:rPr>
              <a:t> </a:t>
            </a:r>
            <a:r>
              <a:rPr lang="en-US" sz="2400" smtClean="0">
                <a:latin typeface="Times New Roman" panose="02020603050405020304" pitchFamily="18" charset="0"/>
                <a:cs typeface="Times New Roman" panose="02020603050405020304" pitchFamily="18" charset="0"/>
              </a:rPr>
              <a:t>diatas</a:t>
            </a:r>
            <a:r>
              <a:rPr lang="id-ID" sz="2400" smtClean="0">
                <a:latin typeface="Times New Roman" panose="02020603050405020304" pitchFamily="18" charset="0"/>
                <a:cs typeface="Times New Roman" panose="02020603050405020304" pitchFamily="18" charset="0"/>
              </a:rPr>
              <a:t>, </a:t>
            </a:r>
            <a:r>
              <a:rPr lang="en-US" sz="2400">
                <a:latin typeface="Times New Roman" panose="02020603050405020304" pitchFamily="18" charset="0"/>
                <a:cs typeface="Times New Roman" panose="02020603050405020304" pitchFamily="18" charset="0"/>
              </a:rPr>
              <a:t>diperoleh </a:t>
            </a:r>
            <a:r>
              <a:rPr lang="id-ID" sz="2400">
                <a:latin typeface="Times New Roman" panose="02020603050405020304" pitchFamily="18" charset="0"/>
                <a:cs typeface="Times New Roman" panose="02020603050405020304" pitchFamily="18" charset="0"/>
              </a:rPr>
              <a:t>nilai F = 16,087 dan nilai R</a:t>
            </a:r>
            <a:r>
              <a:rPr lang="en-US" sz="2400">
                <a:latin typeface="Times New Roman" panose="02020603050405020304" pitchFamily="18" charset="0"/>
                <a:cs typeface="Times New Roman" panose="02020603050405020304" pitchFamily="18" charset="0"/>
              </a:rPr>
              <a:t> = 0,299 dengan Sig. = 0,000 &lt; 0,05</a:t>
            </a:r>
            <a:r>
              <a:rPr lang="id-ID" sz="2400">
                <a:latin typeface="Times New Roman" panose="02020603050405020304" pitchFamily="18" charset="0"/>
                <a:cs typeface="Times New Roman" panose="02020603050405020304" pitchFamily="18" charset="0"/>
              </a:rPr>
              <a:t>. Hal ini menunjukkan bahwa hipotesis dalam penelitian dapat diterima, yang </a:t>
            </a:r>
            <a:r>
              <a:rPr lang="id-ID" sz="2400">
                <a:latin typeface="Times New Roman" panose="02020603050405020304" pitchFamily="18" charset="0"/>
                <a:cs typeface="Times New Roman" panose="02020603050405020304" pitchFamily="18" charset="0"/>
              </a:rPr>
              <a:t>berarti </a:t>
            </a:r>
            <a:r>
              <a:rPr lang="id-ID" sz="2400" smtClean="0">
                <a:latin typeface="Times New Roman" panose="02020603050405020304" pitchFamily="18" charset="0"/>
                <a:cs typeface="Times New Roman" panose="02020603050405020304" pitchFamily="18" charset="0"/>
              </a:rPr>
              <a:t>terdapat</a:t>
            </a:r>
            <a:r>
              <a:rPr lang="en-US" sz="2400" smtClean="0">
                <a:latin typeface="Times New Roman" panose="02020603050405020304" pitchFamily="18" charset="0"/>
                <a:cs typeface="Times New Roman" panose="02020603050405020304" pitchFamily="18" charset="0"/>
              </a:rPr>
              <a:t> peranan</a:t>
            </a:r>
            <a:r>
              <a:rPr lang="id-ID" sz="2400" smtClean="0">
                <a:latin typeface="Times New Roman" panose="02020603050405020304" pitchFamily="18" charset="0"/>
                <a:cs typeface="Times New Roman" panose="02020603050405020304" pitchFamily="18" charset="0"/>
              </a:rPr>
              <a:t> </a:t>
            </a:r>
            <a:r>
              <a:rPr lang="id-ID" sz="2400">
                <a:latin typeface="Times New Roman" panose="02020603050405020304" pitchFamily="18" charset="0"/>
                <a:cs typeface="Times New Roman" panose="02020603050405020304" pitchFamily="18" charset="0"/>
              </a:rPr>
              <a:t>antara </a:t>
            </a:r>
            <a:r>
              <a:rPr lang="id-ID" sz="2400" i="1">
                <a:latin typeface="Times New Roman" panose="02020603050405020304" pitchFamily="18" charset="0"/>
                <a:cs typeface="Times New Roman" panose="02020603050405020304" pitchFamily="18" charset="0"/>
              </a:rPr>
              <a:t>sense of belonging</a:t>
            </a:r>
            <a:r>
              <a:rPr lang="id-ID" sz="2400">
                <a:latin typeface="Times New Roman" panose="02020603050405020304" pitchFamily="18" charset="0"/>
                <a:cs typeface="Times New Roman" panose="02020603050405020304" pitchFamily="18" charset="0"/>
              </a:rPr>
              <a:t> terhadap kesadaran lingkungan yang signifikan</a:t>
            </a:r>
            <a:r>
              <a:rPr lang="id-ID" sz="2400">
                <a:latin typeface="Times New Roman" panose="02020603050405020304" pitchFamily="18" charset="0"/>
                <a:cs typeface="Times New Roman" panose="02020603050405020304" pitchFamily="18" charset="0"/>
              </a:rPr>
              <a:t>. </a:t>
            </a:r>
            <a:r>
              <a:rPr lang="en-US" sz="2400" smtClean="0">
                <a:latin typeface="Times New Roman" panose="02020603050405020304" pitchFamily="18" charset="0"/>
                <a:cs typeface="Times New Roman" panose="02020603050405020304" pitchFamily="18" charset="0"/>
              </a:rPr>
              <a:t>Diperoleh  </a:t>
            </a:r>
            <a:r>
              <a:rPr lang="en-US" sz="2400">
                <a:latin typeface="Times New Roman" panose="02020603050405020304" pitchFamily="18" charset="0"/>
                <a:cs typeface="Times New Roman" panose="02020603050405020304" pitchFamily="18" charset="0"/>
              </a:rPr>
              <a:t>nilai R</a:t>
            </a:r>
            <a:r>
              <a:rPr lang="en-US" sz="2400" baseline="30000">
                <a:latin typeface="Times New Roman" panose="02020603050405020304" pitchFamily="18" charset="0"/>
                <a:cs typeface="Times New Roman" panose="02020603050405020304" pitchFamily="18" charset="0"/>
              </a:rPr>
              <a:t>2</a:t>
            </a:r>
            <a:r>
              <a:rPr lang="en-US" sz="2400">
                <a:latin typeface="Times New Roman" panose="02020603050405020304" pitchFamily="18" charset="0"/>
                <a:cs typeface="Times New Roman" panose="02020603050405020304" pitchFamily="18" charset="0"/>
              </a:rPr>
              <a:t> = </a:t>
            </a:r>
            <a:r>
              <a:rPr lang="id-ID" sz="2400">
                <a:latin typeface="Times New Roman" panose="02020603050405020304" pitchFamily="18" charset="0"/>
                <a:cs typeface="Times New Roman" panose="02020603050405020304" pitchFamily="18" charset="0"/>
              </a:rPr>
              <a:t>0.089 atau</a:t>
            </a:r>
            <a:r>
              <a:rPr lang="en-US" sz="2400">
                <a:latin typeface="Times New Roman" panose="02020603050405020304" pitchFamily="18" charset="0"/>
                <a:cs typeface="Times New Roman" panose="02020603050405020304" pitchFamily="18" charset="0"/>
              </a:rPr>
              <a:t> yang berarti variabel </a:t>
            </a:r>
            <a:r>
              <a:rPr lang="en-US" sz="2400" i="1">
                <a:latin typeface="Times New Roman" panose="02020603050405020304" pitchFamily="18" charset="0"/>
                <a:cs typeface="Times New Roman" panose="02020603050405020304" pitchFamily="18" charset="0"/>
              </a:rPr>
              <a:t>sense of belonging</a:t>
            </a:r>
            <a:r>
              <a:rPr lang="en-US" sz="2400">
                <a:latin typeface="Times New Roman" panose="02020603050405020304" pitchFamily="18" charset="0"/>
                <a:cs typeface="Times New Roman" panose="02020603050405020304" pitchFamily="18" charset="0"/>
              </a:rPr>
              <a:t> memiliki pengaruh sebesar </a:t>
            </a:r>
            <a:r>
              <a:rPr lang="id-ID" sz="2400">
                <a:latin typeface="Times New Roman" panose="02020603050405020304" pitchFamily="18" charset="0"/>
                <a:cs typeface="Times New Roman" panose="02020603050405020304" pitchFamily="18" charset="0"/>
              </a:rPr>
              <a:t>8,9%</a:t>
            </a:r>
            <a:r>
              <a:rPr lang="en-US" sz="2400">
                <a:latin typeface="Times New Roman" panose="02020603050405020304" pitchFamily="18" charset="0"/>
                <a:cs typeface="Times New Roman" panose="02020603050405020304" pitchFamily="18" charset="0"/>
              </a:rPr>
              <a:t> terhadap variabel kesadaran lingkungan</a:t>
            </a:r>
            <a:r>
              <a:rPr lang="id-ID">
                <a:latin typeface="Times New Roman" panose="02020603050405020304" pitchFamily="18" charset="0"/>
                <a:cs typeface="Times New Roman" panose="02020603050405020304" pitchFamily="18" charset="0"/>
              </a:rPr>
              <a:t>.</a:t>
            </a:r>
            <a:endParaRPr lang="en-US">
              <a:latin typeface="Times New Roman" panose="02020603050405020304" pitchFamily="18" charset="0"/>
              <a:cs typeface="Times New Roman" panose="02020603050405020304" pitchFamily="18" charset="0"/>
            </a:endParaRPr>
          </a:p>
          <a:p>
            <a:pPr indent="0" algn="just">
              <a:buNone/>
            </a:pPr>
            <a:endParaRPr lang="en-US" sz="4000" dirty="0">
              <a:effectLst/>
              <a:latin typeface="Times New Roman" panose="02020603050405020304" pitchFamily="18" charset="0"/>
              <a:ea typeface="Times New Roman" panose="02020603050405020304" pitchFamily="18" charset="0"/>
            </a:endParaRPr>
          </a:p>
          <a:p>
            <a:pPr marL="50800" indent="0">
              <a:buNone/>
            </a:pPr>
            <a:endParaRPr lang="en-US" dirty="0"/>
          </a:p>
        </p:txBody>
      </p:sp>
      <mc:AlternateContent xmlns:mc="http://schemas.openxmlformats.org/markup-compatibility/2006" xmlns:p14="http://schemas.microsoft.com/office/powerpoint/2010/main">
        <mc:Choice Requires="p14">
          <p:contentPart p14:bwMode="auto" r:id="rId3">
            <p14:nvContentPartPr>
              <p14:cNvPr id="4" name="Ink 3">
                <a:extLst>
                  <a:ext uri="{FF2B5EF4-FFF2-40B4-BE49-F238E27FC236}">
                    <a16:creationId xmlns:a16="http://schemas.microsoft.com/office/drawing/2014/main" xmlns="" id="{8AD546EA-F245-0550-4B01-D9E2011C067D}"/>
                  </a:ext>
                </a:extLst>
              </p14:cNvPr>
              <p14:cNvContentPartPr/>
              <p14:nvPr/>
            </p14:nvContentPartPr>
            <p14:xfrm>
              <a:off x="6725595" y="5562345"/>
              <a:ext cx="408960" cy="360"/>
            </p14:xfrm>
          </p:contentPart>
        </mc:Choice>
        <mc:Fallback xmlns="">
          <p:pic>
            <p:nvPicPr>
              <p:cNvPr id="4" name="Ink 3">
                <a:extLst>
                  <a:ext uri="{FF2B5EF4-FFF2-40B4-BE49-F238E27FC236}">
                    <a16:creationId xmlns:a16="http://schemas.microsoft.com/office/drawing/2014/main" id="{8AD546EA-F245-0550-4B01-D9E2011C067D}"/>
                  </a:ext>
                </a:extLst>
              </p:cNvPr>
              <p:cNvPicPr/>
              <p:nvPr/>
            </p:nvPicPr>
            <p:blipFill>
              <a:blip r:embed="rId5"/>
              <a:stretch>
                <a:fillRect/>
              </a:stretch>
            </p:blipFill>
            <p:spPr>
              <a:xfrm>
                <a:off x="6671595" y="5454705"/>
                <a:ext cx="5166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5" name="Ink 4">
                <a:extLst>
                  <a:ext uri="{FF2B5EF4-FFF2-40B4-BE49-F238E27FC236}">
                    <a16:creationId xmlns:a16="http://schemas.microsoft.com/office/drawing/2014/main" xmlns="" id="{7FFEE51A-63E9-8FF1-D710-2D882CAE847E}"/>
                  </a:ext>
                </a:extLst>
              </p14:cNvPr>
              <p14:cNvContentPartPr/>
              <p14:nvPr/>
            </p14:nvContentPartPr>
            <p14:xfrm>
              <a:off x="5544435" y="5562345"/>
              <a:ext cx="389520" cy="10440"/>
            </p14:xfrm>
          </p:contentPart>
        </mc:Choice>
        <mc:Fallback xmlns="">
          <p:pic>
            <p:nvPicPr>
              <p:cNvPr id="5" name="Ink 4">
                <a:extLst>
                  <a:ext uri="{FF2B5EF4-FFF2-40B4-BE49-F238E27FC236}">
                    <a16:creationId xmlns:a16="http://schemas.microsoft.com/office/drawing/2014/main" id="{7FFEE51A-63E9-8FF1-D710-2D882CAE847E}"/>
                  </a:ext>
                </a:extLst>
              </p:cNvPr>
              <p:cNvPicPr/>
              <p:nvPr/>
            </p:nvPicPr>
            <p:blipFill>
              <a:blip r:embed="rId7"/>
              <a:stretch>
                <a:fillRect/>
              </a:stretch>
            </p:blipFill>
            <p:spPr>
              <a:xfrm>
                <a:off x="5490795" y="5454705"/>
                <a:ext cx="497160" cy="226080"/>
              </a:xfrm>
              <a:prstGeom prst="rect">
                <a:avLst/>
              </a:prstGeom>
            </p:spPr>
          </p:pic>
        </mc:Fallback>
      </mc:AlternateContent>
      <p:graphicFrame>
        <p:nvGraphicFramePr>
          <p:cNvPr id="6" name="Table 5"/>
          <p:cNvGraphicFramePr>
            <a:graphicFrameLocks noGrp="1"/>
          </p:cNvGraphicFramePr>
          <p:nvPr>
            <p:extLst>
              <p:ext uri="{D42A27DB-BD31-4B8C-83A1-F6EECF244321}">
                <p14:modId xmlns:p14="http://schemas.microsoft.com/office/powerpoint/2010/main" val="780028990"/>
              </p:ext>
            </p:extLst>
          </p:nvPr>
        </p:nvGraphicFramePr>
        <p:xfrm>
          <a:off x="132175" y="1238732"/>
          <a:ext cx="5588686" cy="2606437"/>
        </p:xfrm>
        <a:graphic>
          <a:graphicData uri="http://schemas.openxmlformats.org/drawingml/2006/table">
            <a:tbl>
              <a:tblPr firstRow="1" firstCol="1" bandRow="1">
                <a:tableStyleId>{5C22544A-7EE6-4342-B048-85BDC9FD1C3A}</a:tableStyleId>
              </a:tblPr>
              <a:tblGrid>
                <a:gridCol w="988243"/>
                <a:gridCol w="1073436"/>
                <a:gridCol w="1022321"/>
                <a:gridCol w="1363094"/>
                <a:gridCol w="1141592"/>
              </a:tblGrid>
              <a:tr h="643943">
                <a:tc gridSpan="5">
                  <a:txBody>
                    <a:bodyPr/>
                    <a:lstStyle/>
                    <a:p>
                      <a:pPr marL="0" marR="0" algn="ctr">
                        <a:spcBef>
                          <a:spcPts val="0"/>
                        </a:spcBef>
                        <a:spcAft>
                          <a:spcPts val="0"/>
                        </a:spcAft>
                      </a:pPr>
                      <a:r>
                        <a:rPr lang="id-ID" sz="1000">
                          <a:effectLst/>
                        </a:rPr>
                        <a:t>Model Summary - Kesadaran Lingkungan</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74608">
                <a:tc>
                  <a:txBody>
                    <a:bodyPr/>
                    <a:lstStyle/>
                    <a:p>
                      <a:pPr marL="0" marR="0" algn="ctr">
                        <a:spcBef>
                          <a:spcPts val="0"/>
                        </a:spcBef>
                        <a:spcAft>
                          <a:spcPts val="0"/>
                        </a:spcAft>
                      </a:pPr>
                      <a:r>
                        <a:rPr lang="id-ID" sz="1000">
                          <a:effectLst/>
                        </a:rPr>
                        <a:t>Model</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R</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R²</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Adjusted R²</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RMSE</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r>
              <a:tr h="643943">
                <a:tc>
                  <a:txBody>
                    <a:bodyPr/>
                    <a:lstStyle/>
                    <a:p>
                      <a:pPr marL="0" marR="0">
                        <a:spcBef>
                          <a:spcPts val="0"/>
                        </a:spcBef>
                        <a:spcAft>
                          <a:spcPts val="0"/>
                        </a:spcAft>
                      </a:pPr>
                      <a:r>
                        <a:rPr lang="id-ID" sz="1000">
                          <a:effectLst/>
                        </a:rPr>
                        <a:t>H₀</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0.000</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0.000</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0.000</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2.951</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r>
              <a:tr h="643943">
                <a:tc>
                  <a:txBody>
                    <a:bodyPr/>
                    <a:lstStyle/>
                    <a:p>
                      <a:pPr marL="0" marR="0">
                        <a:spcBef>
                          <a:spcPts val="0"/>
                        </a:spcBef>
                        <a:spcAft>
                          <a:spcPts val="0"/>
                        </a:spcAft>
                      </a:pPr>
                      <a:r>
                        <a:rPr lang="id-ID" sz="1000">
                          <a:effectLst/>
                        </a:rPr>
                        <a:t>H₁</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0.299</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0.089</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0.084</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2.824</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073116032"/>
              </p:ext>
            </p:extLst>
          </p:nvPr>
        </p:nvGraphicFramePr>
        <p:xfrm>
          <a:off x="5933955" y="1238730"/>
          <a:ext cx="6063681" cy="2629884"/>
        </p:xfrm>
        <a:graphic>
          <a:graphicData uri="http://schemas.openxmlformats.org/drawingml/2006/table">
            <a:tbl>
              <a:tblPr firstRow="1" firstCol="1" bandRow="1">
                <a:tableStyleId>{5C22544A-7EE6-4342-B048-85BDC9FD1C3A}</a:tableStyleId>
              </a:tblPr>
              <a:tblGrid>
                <a:gridCol w="600841"/>
                <a:gridCol w="1009824"/>
                <a:gridCol w="979032"/>
                <a:gridCol w="694797"/>
                <a:gridCol w="947450"/>
                <a:gridCol w="884287"/>
                <a:gridCol w="947450"/>
              </a:tblGrid>
              <a:tr h="438314">
                <a:tc gridSpan="7">
                  <a:txBody>
                    <a:bodyPr/>
                    <a:lstStyle/>
                    <a:p>
                      <a:pPr marL="0" marR="0" algn="ctr">
                        <a:spcBef>
                          <a:spcPts val="0"/>
                        </a:spcBef>
                        <a:spcAft>
                          <a:spcPts val="0"/>
                        </a:spcAft>
                      </a:pPr>
                      <a:r>
                        <a:rPr lang="id-ID" sz="1000">
                          <a:effectLst/>
                        </a:rPr>
                        <a:t>ANOVA</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76628">
                <a:tc>
                  <a:txBody>
                    <a:bodyPr/>
                    <a:lstStyle/>
                    <a:p>
                      <a:pPr marL="0" marR="0" algn="ctr">
                        <a:spcBef>
                          <a:spcPts val="0"/>
                        </a:spcBef>
                        <a:spcAft>
                          <a:spcPts val="0"/>
                        </a:spcAft>
                      </a:pPr>
                      <a:r>
                        <a:rPr lang="id-ID" sz="1000">
                          <a:effectLst/>
                        </a:rPr>
                        <a:t>Model</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gridSpan="2">
                  <a:txBody>
                    <a:bodyPr/>
                    <a:lstStyle/>
                    <a:p>
                      <a:pPr marL="0" marR="0" algn="ctr">
                        <a:spcBef>
                          <a:spcPts val="0"/>
                        </a:spcBef>
                        <a:spcAft>
                          <a:spcPts val="0"/>
                        </a:spcAft>
                      </a:pPr>
                      <a:r>
                        <a:rPr lang="id-ID" sz="1000">
                          <a:effectLst/>
                        </a:rPr>
                        <a:t>Sum of Squares</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US"/>
                    </a:p>
                  </a:txBody>
                  <a:tcPr/>
                </a:tc>
                <a:tc>
                  <a:txBody>
                    <a:bodyPr/>
                    <a:lstStyle/>
                    <a:p>
                      <a:pPr marL="0" marR="0" algn="ctr">
                        <a:spcBef>
                          <a:spcPts val="0"/>
                        </a:spcBef>
                        <a:spcAft>
                          <a:spcPts val="0"/>
                        </a:spcAft>
                      </a:pPr>
                      <a:r>
                        <a:rPr lang="id-ID" sz="1000">
                          <a:effectLst/>
                        </a:rPr>
                        <a:t>df</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Mean Square</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F</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p</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r>
              <a:tr h="438314">
                <a:tc>
                  <a:txBody>
                    <a:bodyPr/>
                    <a:lstStyle/>
                    <a:p>
                      <a:pPr marL="0" marR="0">
                        <a:spcBef>
                          <a:spcPts val="0"/>
                        </a:spcBef>
                        <a:spcAft>
                          <a:spcPts val="0"/>
                        </a:spcAft>
                      </a:pPr>
                      <a:r>
                        <a:rPr lang="id-ID" sz="1000">
                          <a:effectLst/>
                        </a:rPr>
                        <a:t>H₁</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spcBef>
                          <a:spcPts val="0"/>
                        </a:spcBef>
                        <a:spcAft>
                          <a:spcPts val="0"/>
                        </a:spcAft>
                      </a:pPr>
                      <a:r>
                        <a:rPr lang="id-ID" sz="1000">
                          <a:effectLst/>
                        </a:rPr>
                        <a:t>Regression</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133.173</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1</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133.173</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16.700</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&lt; .001</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r>
              <a:tr h="438314">
                <a:tc>
                  <a:txBody>
                    <a:bodyPr/>
                    <a:lstStyle/>
                    <a:p>
                      <a:endParaRPr lang="en-US" sz="1000">
                        <a:effectLst/>
                        <a:latin typeface="Times New Roman" panose="02020603050405020304" pitchFamily="18" charset="0"/>
                      </a:endParaRPr>
                    </a:p>
                  </a:txBody>
                  <a:tcPr marL="68580" marR="68580" marT="0" marB="0" anchor="ctr"/>
                </a:tc>
                <a:tc>
                  <a:txBody>
                    <a:bodyPr/>
                    <a:lstStyle/>
                    <a:p>
                      <a:pPr marL="0" marR="0">
                        <a:spcBef>
                          <a:spcPts val="0"/>
                        </a:spcBef>
                        <a:spcAft>
                          <a:spcPts val="0"/>
                        </a:spcAft>
                      </a:pPr>
                      <a:r>
                        <a:rPr lang="id-ID" sz="1000">
                          <a:effectLst/>
                        </a:rPr>
                        <a:t>Residual</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1.355.682</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170</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7.975</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endParaRPr lang="en-US" sz="1000">
                        <a:effectLst/>
                        <a:latin typeface="Times New Roman" panose="02020603050405020304" pitchFamily="18" charset="0"/>
                      </a:endParaRPr>
                    </a:p>
                  </a:txBody>
                  <a:tcPr marL="68580" marR="68580" marT="0" marB="0" anchor="ctr"/>
                </a:tc>
                <a:tc>
                  <a:txBody>
                    <a:bodyPr/>
                    <a:lstStyle/>
                    <a:p>
                      <a:endParaRPr lang="en-US" sz="1000">
                        <a:effectLst/>
                        <a:latin typeface="Times New Roman" panose="02020603050405020304" pitchFamily="18" charset="0"/>
                      </a:endParaRPr>
                    </a:p>
                  </a:txBody>
                  <a:tcPr marL="68580" marR="68580" marT="0" marB="0" anchor="ctr"/>
                </a:tc>
              </a:tr>
              <a:tr h="438314">
                <a:tc>
                  <a:txBody>
                    <a:bodyPr/>
                    <a:lstStyle/>
                    <a:p>
                      <a:pPr marL="0" marR="0">
                        <a:spcBef>
                          <a:spcPts val="0"/>
                        </a:spcBef>
                        <a:spcAft>
                          <a:spcPts val="0"/>
                        </a:spcAft>
                      </a:pPr>
                      <a:r>
                        <a:rPr lang="id-ID" sz="10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spcBef>
                          <a:spcPts val="0"/>
                        </a:spcBef>
                        <a:spcAft>
                          <a:spcPts val="0"/>
                        </a:spcAft>
                      </a:pPr>
                      <a:r>
                        <a:rPr lang="id-ID" sz="1000">
                          <a:effectLst/>
                        </a:rPr>
                        <a:t>Total</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1.488.855</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id-ID" sz="1000">
                          <a:effectLst/>
                        </a:rPr>
                        <a:t>171</a:t>
                      </a:r>
                      <a:endParaRPr lang="en-US"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endParaRPr lang="en-US" sz="1000">
                        <a:effectLst/>
                        <a:latin typeface="Times New Roman" panose="02020603050405020304" pitchFamily="18" charset="0"/>
                      </a:endParaRPr>
                    </a:p>
                  </a:txBody>
                  <a:tcPr marL="68580" marR="68580" marT="0" marB="0" anchor="ctr"/>
                </a:tc>
                <a:tc>
                  <a:txBody>
                    <a:bodyPr/>
                    <a:lstStyle/>
                    <a:p>
                      <a:endParaRPr lang="en-US" sz="1000">
                        <a:effectLst/>
                        <a:latin typeface="Times New Roman" panose="02020603050405020304" pitchFamily="18" charset="0"/>
                      </a:endParaRPr>
                    </a:p>
                  </a:txBody>
                  <a:tcPr marL="68580" marR="68580" marT="0" marB="0" anchor="ctr"/>
                </a:tc>
                <a:tc>
                  <a:txBody>
                    <a:bodyPr/>
                    <a:lstStyle/>
                    <a:p>
                      <a:endParaRPr lang="en-US" sz="1000">
                        <a:effectLst/>
                        <a:latin typeface="Times New Roman" panose="02020603050405020304" pitchFamily="18" charset="0"/>
                      </a:endParaRPr>
                    </a:p>
                  </a:txBody>
                  <a:tcPr marL="68580" marR="68580" marT="0" marB="0" anchor="ctr"/>
                </a:tc>
              </a:tr>
            </a:tbl>
          </a:graphicData>
        </a:graphic>
      </p:graphicFrame>
    </p:spTree>
    <p:extLst>
      <p:ext uri="{BB962C8B-B14F-4D97-AF65-F5344CB8AC3E}">
        <p14:creationId xmlns:p14="http://schemas.microsoft.com/office/powerpoint/2010/main" val="19769009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Pembahasan</a:t>
            </a:r>
            <a:endParaRPr lang="en-US"/>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8668378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Temuan Pentiing Penelitian</a:t>
            </a:r>
            <a:endParaRPr lang="en-US"/>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0954357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Manfaat Penelitian</a:t>
            </a:r>
            <a:endParaRPr lang="en-US"/>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908079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g104f7abbb21_0_61"/>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a:t>Referensi</a:t>
            </a:r>
            <a:endParaRPr/>
          </a:p>
        </p:txBody>
      </p:sp>
      <p:sp>
        <p:nvSpPr>
          <p:cNvPr id="3" name="Text Placeholder 2">
            <a:extLst>
              <a:ext uri="{FF2B5EF4-FFF2-40B4-BE49-F238E27FC236}">
                <a16:creationId xmlns:a16="http://schemas.microsoft.com/office/drawing/2014/main" xmlns="" id="{2FF5213A-1B02-D2D5-869A-F791C9967C67}"/>
              </a:ext>
            </a:extLst>
          </p:cNvPr>
          <p:cNvSpPr>
            <a:spLocks noGrp="1" noChangeArrowheads="1"/>
          </p:cNvSpPr>
          <p:nvPr>
            <p:ph type="body" idx="1"/>
          </p:nvPr>
        </p:nvSpPr>
        <p:spPr bwMode="auto">
          <a:xfrm>
            <a:off x="166758" y="1365239"/>
            <a:ext cx="11858484" cy="4455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indent="0">
              <a:buNone/>
            </a:pPr>
            <a:r>
              <a:rPr lang="id-ID" sz="1500" dirty="0">
                <a:effectLst/>
                <a:latin typeface="Times New Roman" panose="02020603050405020304" pitchFamily="18" charset="0"/>
                <a:ea typeface="Times New Roman" panose="02020603050405020304" pitchFamily="18" charset="0"/>
              </a:rPr>
              <a:t>[25]</a:t>
            </a:r>
            <a:r>
              <a:rPr lang="en-US" sz="1500" dirty="0">
                <a:effectLst/>
                <a:latin typeface="Times New Roman" panose="02020603050405020304" pitchFamily="18" charset="0"/>
                <a:ea typeface="Times New Roman" panose="02020603050405020304" pitchFamily="18" charset="0"/>
              </a:rPr>
              <a:t> </a:t>
            </a:r>
            <a:r>
              <a:rPr lang="id-ID" sz="1500" dirty="0">
                <a:effectLst/>
                <a:latin typeface="Times New Roman" panose="02020603050405020304" pitchFamily="18" charset="0"/>
                <a:ea typeface="Times New Roman" panose="02020603050405020304" pitchFamily="18" charset="0"/>
              </a:rPr>
              <a:t>M. L. Jenkins, “Alexithymia in Minority Children: Assessment, Intervention, and Implications,” </a:t>
            </a:r>
            <a:r>
              <a:rPr lang="id-ID" sz="1500" i="1" dirty="0">
                <a:effectLst/>
                <a:latin typeface="Times New Roman" panose="02020603050405020304" pitchFamily="18" charset="0"/>
                <a:ea typeface="Times New Roman" panose="02020603050405020304" pitchFamily="18" charset="0"/>
              </a:rPr>
              <a:t>Fac. Sch. Psychol. Couns. Regent Univ.</a:t>
            </a:r>
            <a:r>
              <a:rPr lang="id-ID" sz="1500" dirty="0">
                <a:effectLst/>
                <a:latin typeface="Times New Roman" panose="02020603050405020304" pitchFamily="18" charset="0"/>
                <a:ea typeface="Times New Roman" panose="02020603050405020304" pitchFamily="18" charset="0"/>
              </a:rPr>
              <a:t>, 2018.</a:t>
            </a:r>
            <a:endParaRPr lang="en-US" sz="1500" dirty="0">
              <a:effectLst/>
              <a:latin typeface="Times New Roman" panose="02020603050405020304" pitchFamily="18" charset="0"/>
              <a:ea typeface="Times New Roman" panose="02020603050405020304" pitchFamily="18" charset="0"/>
            </a:endParaRPr>
          </a:p>
          <a:p>
            <a:pPr marL="0" indent="0">
              <a:buNone/>
            </a:pPr>
            <a:r>
              <a:rPr lang="id-ID" sz="1500" dirty="0">
                <a:effectLst/>
                <a:latin typeface="Times New Roman" panose="02020603050405020304" pitchFamily="18" charset="0"/>
                <a:ea typeface="Times New Roman" panose="02020603050405020304" pitchFamily="18" charset="0"/>
              </a:rPr>
              <a:t>[26]</a:t>
            </a:r>
            <a:r>
              <a:rPr lang="en-US" sz="1500" dirty="0">
                <a:effectLst/>
                <a:latin typeface="Times New Roman" panose="02020603050405020304" pitchFamily="18" charset="0"/>
                <a:ea typeface="Times New Roman" panose="02020603050405020304" pitchFamily="18" charset="0"/>
              </a:rPr>
              <a:t> </a:t>
            </a:r>
            <a:r>
              <a:rPr lang="id-ID" sz="1500" dirty="0">
                <a:effectLst/>
                <a:latin typeface="Times New Roman" panose="02020603050405020304" pitchFamily="18" charset="0"/>
                <a:ea typeface="Times New Roman" panose="02020603050405020304" pitchFamily="18" charset="0"/>
              </a:rPr>
              <a:t>K. Winter, S. Spengler, F. Bermpohl, T. Singer, and P. Kanske, “Social cognition in aggressive offenders: Impaired empathy, but intact theory of </a:t>
            </a:r>
            <a:r>
              <a:rPr lang="en-US" sz="1500" dirty="0">
                <a:effectLst/>
                <a:latin typeface="Times New Roman" panose="02020603050405020304" pitchFamily="18" charset="0"/>
                <a:ea typeface="Times New Roman" panose="02020603050405020304" pitchFamily="18" charset="0"/>
              </a:rPr>
              <a:t>	</a:t>
            </a:r>
            <a:r>
              <a:rPr lang="id-ID" sz="1500" dirty="0">
                <a:effectLst/>
                <a:latin typeface="Times New Roman" panose="02020603050405020304" pitchFamily="18" charset="0"/>
                <a:ea typeface="Times New Roman" panose="02020603050405020304" pitchFamily="18" charset="0"/>
              </a:rPr>
              <a:t>mind,” </a:t>
            </a:r>
            <a:r>
              <a:rPr lang="id-ID" sz="1500" i="1" dirty="0">
                <a:effectLst/>
                <a:latin typeface="Times New Roman" panose="02020603050405020304" pitchFamily="18" charset="0"/>
                <a:ea typeface="Times New Roman" panose="02020603050405020304" pitchFamily="18" charset="0"/>
              </a:rPr>
              <a:t>Sci. Rep.</a:t>
            </a:r>
            <a:r>
              <a:rPr lang="id-ID" sz="1500" dirty="0">
                <a:effectLst/>
                <a:latin typeface="Times New Roman" panose="02020603050405020304" pitchFamily="18" charset="0"/>
                <a:ea typeface="Times New Roman" panose="02020603050405020304" pitchFamily="18" charset="0"/>
              </a:rPr>
              <a:t>, vol. 7, no. 1, pp. 1–11, 2017, doi: 10.1038/s41598-017-00745-0.</a:t>
            </a:r>
            <a:endParaRPr lang="en-US" sz="1500" dirty="0">
              <a:effectLst/>
              <a:latin typeface="Times New Roman" panose="02020603050405020304" pitchFamily="18" charset="0"/>
              <a:ea typeface="Times New Roman" panose="02020603050405020304" pitchFamily="18" charset="0"/>
            </a:endParaRPr>
          </a:p>
          <a:p>
            <a:pPr marL="0" indent="0">
              <a:buNone/>
            </a:pPr>
            <a:r>
              <a:rPr lang="id-ID" sz="1500" dirty="0">
                <a:effectLst/>
                <a:latin typeface="Times New Roman" panose="02020603050405020304" pitchFamily="18" charset="0"/>
                <a:ea typeface="Times New Roman" panose="02020603050405020304" pitchFamily="18" charset="0"/>
              </a:rPr>
              <a:t>[27]</a:t>
            </a:r>
            <a:r>
              <a:rPr lang="en-US" sz="1500" dirty="0">
                <a:effectLst/>
                <a:latin typeface="Times New Roman" panose="02020603050405020304" pitchFamily="18" charset="0"/>
                <a:ea typeface="Times New Roman" panose="02020603050405020304" pitchFamily="18" charset="0"/>
              </a:rPr>
              <a:t> </a:t>
            </a:r>
            <a:r>
              <a:rPr lang="id-ID" sz="1500" dirty="0">
                <a:effectLst/>
                <a:latin typeface="Times New Roman" panose="02020603050405020304" pitchFamily="18" charset="0"/>
                <a:ea typeface="Times New Roman" panose="02020603050405020304" pitchFamily="18" charset="0"/>
              </a:rPr>
              <a:t>A. Akin, “Self-Compassion and Loneliness,” </a:t>
            </a:r>
            <a:r>
              <a:rPr lang="id-ID" sz="1500" i="1" dirty="0">
                <a:effectLst/>
                <a:latin typeface="Times New Roman" panose="02020603050405020304" pitchFamily="18" charset="0"/>
                <a:ea typeface="Times New Roman" panose="02020603050405020304" pitchFamily="18" charset="0"/>
              </a:rPr>
              <a:t>Int. Online J. Educ. Sci.</a:t>
            </a:r>
            <a:r>
              <a:rPr lang="id-ID" sz="1500" dirty="0">
                <a:effectLst/>
                <a:latin typeface="Times New Roman" panose="02020603050405020304" pitchFamily="18" charset="0"/>
                <a:ea typeface="Times New Roman" panose="02020603050405020304" pitchFamily="18" charset="0"/>
              </a:rPr>
              <a:t>, 2010.</a:t>
            </a:r>
            <a:endParaRPr lang="en-US" sz="1500" dirty="0">
              <a:effectLst/>
              <a:latin typeface="Times New Roman" panose="02020603050405020304" pitchFamily="18" charset="0"/>
              <a:ea typeface="Times New Roman" panose="02020603050405020304" pitchFamily="18" charset="0"/>
            </a:endParaRPr>
          </a:p>
          <a:p>
            <a:pPr marL="0" indent="0">
              <a:buNone/>
            </a:pPr>
            <a:r>
              <a:rPr lang="id-ID" sz="1500" dirty="0">
                <a:effectLst/>
                <a:latin typeface="Times New Roman" panose="02020603050405020304" pitchFamily="18" charset="0"/>
                <a:ea typeface="Times New Roman" panose="02020603050405020304" pitchFamily="18" charset="0"/>
              </a:rPr>
              <a:t>[28]</a:t>
            </a:r>
            <a:r>
              <a:rPr lang="en-US" sz="1500" dirty="0">
                <a:effectLst/>
                <a:latin typeface="Times New Roman" panose="02020603050405020304" pitchFamily="18" charset="0"/>
                <a:ea typeface="Times New Roman" panose="02020603050405020304" pitchFamily="18" charset="0"/>
              </a:rPr>
              <a:t> </a:t>
            </a:r>
            <a:r>
              <a:rPr lang="id-ID" sz="1500" dirty="0">
                <a:effectLst/>
                <a:latin typeface="Times New Roman" panose="02020603050405020304" pitchFamily="18" charset="0"/>
                <a:ea typeface="Times New Roman" panose="02020603050405020304" pitchFamily="18" charset="0"/>
              </a:rPr>
              <a:t>M. R. Matthews-Ewald and K. J. Zullig, “Evaluating the performance of a short loneliness scale among college students,” </a:t>
            </a:r>
            <a:r>
              <a:rPr lang="id-ID" sz="1500" i="1" dirty="0">
                <a:effectLst/>
                <a:latin typeface="Times New Roman" panose="02020603050405020304" pitchFamily="18" charset="0"/>
                <a:ea typeface="Times New Roman" panose="02020603050405020304" pitchFamily="18" charset="0"/>
              </a:rPr>
              <a:t>J. Coll. Stud. Dev.</a:t>
            </a:r>
            <a:r>
              <a:rPr lang="id-ID" sz="1500" dirty="0">
                <a:effectLst/>
                <a:latin typeface="Times New Roman" panose="02020603050405020304" pitchFamily="18" charset="0"/>
                <a:ea typeface="Times New Roman" panose="02020603050405020304" pitchFamily="18" charset="0"/>
              </a:rPr>
              <a:t>, vol. </a:t>
            </a:r>
            <a:r>
              <a:rPr lang="en-US" sz="1500" dirty="0">
                <a:effectLst/>
                <a:latin typeface="Times New Roman" panose="02020603050405020304" pitchFamily="18" charset="0"/>
                <a:ea typeface="Times New Roman" panose="02020603050405020304" pitchFamily="18" charset="0"/>
              </a:rPr>
              <a:t>	</a:t>
            </a:r>
            <a:r>
              <a:rPr lang="id-ID" sz="1500" dirty="0">
                <a:effectLst/>
                <a:latin typeface="Times New Roman" panose="02020603050405020304" pitchFamily="18" charset="0"/>
                <a:ea typeface="Times New Roman" panose="02020603050405020304" pitchFamily="18" charset="0"/>
              </a:rPr>
              <a:t>54, no. 1, pp. 105–109, 2013, doi: 10.1353/csd.2013.0003.</a:t>
            </a:r>
            <a:endParaRPr lang="en-US" sz="1500" dirty="0">
              <a:effectLst/>
              <a:latin typeface="Times New Roman" panose="02020603050405020304" pitchFamily="18" charset="0"/>
              <a:ea typeface="Times New Roman" panose="02020603050405020304" pitchFamily="18" charset="0"/>
            </a:endParaRPr>
          </a:p>
          <a:p>
            <a:pPr marL="0" indent="0">
              <a:buNone/>
            </a:pPr>
            <a:r>
              <a:rPr lang="id-ID" sz="1500" dirty="0">
                <a:effectLst/>
                <a:latin typeface="Times New Roman" panose="02020603050405020304" pitchFamily="18" charset="0"/>
                <a:ea typeface="Times New Roman" panose="02020603050405020304" pitchFamily="18" charset="0"/>
              </a:rPr>
              <a:t>[29]</a:t>
            </a:r>
            <a:r>
              <a:rPr lang="en-US" sz="1500" dirty="0">
                <a:effectLst/>
                <a:latin typeface="Times New Roman" panose="02020603050405020304" pitchFamily="18" charset="0"/>
                <a:ea typeface="Times New Roman" panose="02020603050405020304" pitchFamily="18" charset="0"/>
              </a:rPr>
              <a:t> </a:t>
            </a:r>
            <a:r>
              <a:rPr lang="id-ID" sz="1500" dirty="0">
                <a:effectLst/>
                <a:latin typeface="Times New Roman" panose="02020603050405020304" pitchFamily="18" charset="0"/>
                <a:ea typeface="Times New Roman" panose="02020603050405020304" pitchFamily="18" charset="0"/>
              </a:rPr>
              <a:t>R. Pangestuti, N. Adiningtyas, and S. W. Astuti, “Level Alexiyhymia Pada Remaja Dan Intensitas Penggunaan Media Sosial,” </a:t>
            </a:r>
            <a:r>
              <a:rPr lang="id-ID" sz="1500" i="1" dirty="0">
                <a:effectLst/>
                <a:latin typeface="Times New Roman" panose="02020603050405020304" pitchFamily="18" charset="0"/>
                <a:ea typeface="Times New Roman" panose="02020603050405020304" pitchFamily="18" charset="0"/>
              </a:rPr>
              <a:t>Biopsikososial J. </a:t>
            </a:r>
            <a:r>
              <a:rPr lang="en-US" sz="1500" i="1" dirty="0">
                <a:effectLst/>
                <a:latin typeface="Times New Roman" panose="02020603050405020304" pitchFamily="18" charset="0"/>
                <a:ea typeface="Times New Roman" panose="02020603050405020304" pitchFamily="18" charset="0"/>
              </a:rPr>
              <a:t>	</a:t>
            </a:r>
            <a:r>
              <a:rPr lang="id-ID" sz="1500" i="1" dirty="0">
                <a:effectLst/>
                <a:latin typeface="Times New Roman" panose="02020603050405020304" pitchFamily="18" charset="0"/>
                <a:ea typeface="Times New Roman" panose="02020603050405020304" pitchFamily="18" charset="0"/>
              </a:rPr>
              <a:t>Ilm. Psikol. Fak. Psikol. Univ. Mercubuana Jakarta</a:t>
            </a:r>
            <a:r>
              <a:rPr lang="id-ID" sz="1500" dirty="0">
                <a:effectLst/>
                <a:latin typeface="Times New Roman" panose="02020603050405020304" pitchFamily="18" charset="0"/>
                <a:ea typeface="Times New Roman" panose="02020603050405020304" pitchFamily="18" charset="0"/>
              </a:rPr>
              <a:t>, vol. 5, no. 2, p. 540, 2022, doi: 10.22441/biopsikososial.v5i2.14461.</a:t>
            </a:r>
            <a:endParaRPr lang="en-US" sz="1500" dirty="0">
              <a:effectLst/>
              <a:latin typeface="Times New Roman" panose="02020603050405020304" pitchFamily="18" charset="0"/>
              <a:ea typeface="Times New Roman" panose="02020603050405020304" pitchFamily="18" charset="0"/>
            </a:endParaRPr>
          </a:p>
          <a:p>
            <a:pPr marL="0" indent="0">
              <a:buNone/>
            </a:pPr>
            <a:r>
              <a:rPr lang="id-ID" sz="1500" dirty="0">
                <a:effectLst/>
                <a:latin typeface="Times New Roman" panose="02020603050405020304" pitchFamily="18" charset="0"/>
                <a:ea typeface="Times New Roman" panose="02020603050405020304" pitchFamily="18" charset="0"/>
              </a:rPr>
              <a:t>[30]</a:t>
            </a:r>
            <a:r>
              <a:rPr lang="en-US" sz="1500" dirty="0">
                <a:effectLst/>
                <a:latin typeface="Times New Roman" panose="02020603050405020304" pitchFamily="18" charset="0"/>
                <a:ea typeface="Times New Roman" panose="02020603050405020304" pitchFamily="18" charset="0"/>
              </a:rPr>
              <a:t> </a:t>
            </a:r>
            <a:r>
              <a:rPr lang="id-ID" sz="1500" dirty="0">
                <a:effectLst/>
                <a:latin typeface="Times New Roman" panose="02020603050405020304" pitchFamily="18" charset="0"/>
                <a:ea typeface="Times New Roman" panose="02020603050405020304" pitchFamily="18" charset="0"/>
              </a:rPr>
              <a:t>S. P. A. Aviva and M. Jannah, “Exploration of loneliness in early adulthood,” </a:t>
            </a:r>
            <a:r>
              <a:rPr lang="id-ID" sz="1500" i="1" dirty="0">
                <a:effectLst/>
                <a:latin typeface="Times New Roman" panose="02020603050405020304" pitchFamily="18" charset="0"/>
                <a:ea typeface="Times New Roman" panose="02020603050405020304" pitchFamily="18" charset="0"/>
              </a:rPr>
              <a:t>Character J. Penelit. Psikol.</a:t>
            </a:r>
            <a:r>
              <a:rPr lang="id-ID" sz="1500" dirty="0">
                <a:effectLst/>
                <a:latin typeface="Times New Roman" panose="02020603050405020304" pitchFamily="18" charset="0"/>
                <a:ea typeface="Times New Roman" panose="02020603050405020304" pitchFamily="18" charset="0"/>
              </a:rPr>
              <a:t>, vol. 10, no. 02, pp. 203–212, 2022.</a:t>
            </a:r>
            <a:endParaRPr lang="en-US" sz="1500" dirty="0">
              <a:effectLst/>
              <a:latin typeface="Times New Roman" panose="02020603050405020304" pitchFamily="18" charset="0"/>
              <a:ea typeface="Times New Roman" panose="02020603050405020304" pitchFamily="18" charset="0"/>
            </a:endParaRPr>
          </a:p>
          <a:p>
            <a:pPr marL="0" indent="0">
              <a:buNone/>
            </a:pPr>
            <a:r>
              <a:rPr lang="id-ID" sz="1500" dirty="0">
                <a:effectLst/>
                <a:latin typeface="Times New Roman" panose="02020603050405020304" pitchFamily="18" charset="0"/>
                <a:ea typeface="Times New Roman" panose="02020603050405020304" pitchFamily="18" charset="0"/>
              </a:rPr>
              <a:t>[31]</a:t>
            </a:r>
            <a:r>
              <a:rPr lang="en-US" sz="1500" dirty="0">
                <a:effectLst/>
                <a:latin typeface="Times New Roman" panose="02020603050405020304" pitchFamily="18" charset="0"/>
                <a:ea typeface="Times New Roman" panose="02020603050405020304" pitchFamily="18" charset="0"/>
              </a:rPr>
              <a:t> </a:t>
            </a:r>
            <a:r>
              <a:rPr lang="id-ID" sz="1500" dirty="0">
                <a:effectLst/>
                <a:latin typeface="Times New Roman" panose="02020603050405020304" pitchFamily="18" charset="0"/>
                <a:ea typeface="Times New Roman" panose="02020603050405020304" pitchFamily="18" charset="0"/>
              </a:rPr>
              <a:t>I. P. D. A. Nandana, R. Jatnika, and Y. Rubiyanti, “Hubungan antara Perceived Social Support dengan Loneliness pada Mahasiswa di Masa </a:t>
            </a:r>
            <a:r>
              <a:rPr lang="en-US" sz="1500" dirty="0">
                <a:effectLst/>
                <a:latin typeface="Times New Roman" panose="02020603050405020304" pitchFamily="18" charset="0"/>
                <a:ea typeface="Times New Roman" panose="02020603050405020304" pitchFamily="18" charset="0"/>
              </a:rPr>
              <a:t>	</a:t>
            </a:r>
            <a:r>
              <a:rPr lang="id-ID" sz="1500" dirty="0">
                <a:effectLst/>
                <a:latin typeface="Times New Roman" panose="02020603050405020304" pitchFamily="18" charset="0"/>
                <a:ea typeface="Times New Roman" panose="02020603050405020304" pitchFamily="18" charset="0"/>
              </a:rPr>
              <a:t>Pandemi Covid-19,” </a:t>
            </a:r>
            <a:r>
              <a:rPr lang="id-ID" sz="1500" i="1" dirty="0">
                <a:effectLst/>
                <a:latin typeface="Times New Roman" panose="02020603050405020304" pitchFamily="18" charset="0"/>
                <a:ea typeface="Times New Roman" panose="02020603050405020304" pitchFamily="18" charset="0"/>
              </a:rPr>
              <a:t>J. Psychol. Sci. Prof.</a:t>
            </a:r>
            <a:r>
              <a:rPr lang="id-ID" sz="1500" dirty="0">
                <a:effectLst/>
                <a:latin typeface="Times New Roman" panose="02020603050405020304" pitchFamily="18" charset="0"/>
                <a:ea typeface="Times New Roman" panose="02020603050405020304" pitchFamily="18" charset="0"/>
              </a:rPr>
              <a:t>, vol. 7, no. 2, p. 14, 2023, doi: 10.24198/jpsp.v7i2.45496.</a:t>
            </a:r>
            <a:endParaRPr lang="en-US" sz="1500" dirty="0">
              <a:effectLst/>
              <a:latin typeface="Times New Roman" panose="02020603050405020304" pitchFamily="18" charset="0"/>
              <a:ea typeface="Times New Roman" panose="02020603050405020304" pitchFamily="18" charset="0"/>
            </a:endParaRPr>
          </a:p>
          <a:p>
            <a:pPr marL="0" indent="0">
              <a:buNone/>
            </a:pPr>
            <a:r>
              <a:rPr lang="id-ID" sz="1500" dirty="0">
                <a:effectLst/>
                <a:latin typeface="Times New Roman" panose="02020603050405020304" pitchFamily="18" charset="0"/>
                <a:ea typeface="Times New Roman" panose="02020603050405020304" pitchFamily="18" charset="0"/>
              </a:rPr>
              <a:t>[32]</a:t>
            </a:r>
            <a:r>
              <a:rPr lang="en-US" sz="1500" dirty="0">
                <a:effectLst/>
                <a:latin typeface="Times New Roman" panose="02020603050405020304" pitchFamily="18" charset="0"/>
                <a:ea typeface="Times New Roman" panose="02020603050405020304" pitchFamily="18" charset="0"/>
              </a:rPr>
              <a:t> </a:t>
            </a:r>
            <a:r>
              <a:rPr lang="id-ID" sz="1500" dirty="0">
                <a:effectLst/>
                <a:latin typeface="Times New Roman" panose="02020603050405020304" pitchFamily="18" charset="0"/>
                <a:ea typeface="Times New Roman" panose="02020603050405020304" pitchFamily="18" charset="0"/>
              </a:rPr>
              <a:t>V. A. Sadock, B. J., &amp; Sadock, </a:t>
            </a:r>
            <a:r>
              <a:rPr lang="id-ID" sz="1500" i="1" dirty="0">
                <a:effectLst/>
                <a:latin typeface="Times New Roman" panose="02020603050405020304" pitchFamily="18" charset="0"/>
                <a:ea typeface="Times New Roman" panose="02020603050405020304" pitchFamily="18" charset="0"/>
              </a:rPr>
              <a:t>Kaplan &amp; Sadock’s synopsis of psychiatry: Behavioral sciences/clinical psychiatry</a:t>
            </a:r>
            <a:r>
              <a:rPr lang="id-ID" sz="1500" dirty="0">
                <a:effectLst/>
                <a:latin typeface="Times New Roman" panose="02020603050405020304" pitchFamily="18" charset="0"/>
                <a:ea typeface="Times New Roman" panose="02020603050405020304" pitchFamily="18" charset="0"/>
              </a:rPr>
              <a:t>. Lippincott Williams &amp; Wilkins, </a:t>
            </a:r>
            <a:r>
              <a:rPr lang="en-US" sz="1500" dirty="0">
                <a:effectLst/>
                <a:latin typeface="Times New Roman" panose="02020603050405020304" pitchFamily="18" charset="0"/>
                <a:ea typeface="Times New Roman" panose="02020603050405020304" pitchFamily="18" charset="0"/>
              </a:rPr>
              <a:t>	</a:t>
            </a:r>
            <a:r>
              <a:rPr lang="id-ID" sz="1500" dirty="0">
                <a:effectLst/>
                <a:latin typeface="Times New Roman" panose="02020603050405020304" pitchFamily="18" charset="0"/>
                <a:ea typeface="Times New Roman" panose="02020603050405020304" pitchFamily="18" charset="0"/>
              </a:rPr>
              <a:t>2014.</a:t>
            </a:r>
            <a:endParaRPr lang="en-US" sz="1500" dirty="0">
              <a:effectLst/>
              <a:latin typeface="Times New Roman" panose="02020603050405020304" pitchFamily="18" charset="0"/>
              <a:ea typeface="Times New Roman" panose="02020603050405020304" pitchFamily="18" charset="0"/>
            </a:endParaRPr>
          </a:p>
          <a:p>
            <a:pPr marL="0" indent="0">
              <a:buNone/>
            </a:pPr>
            <a:r>
              <a:rPr lang="id-ID" sz="1500" dirty="0">
                <a:effectLst/>
                <a:latin typeface="Times New Roman" panose="02020603050405020304" pitchFamily="18" charset="0"/>
                <a:ea typeface="Times New Roman" panose="02020603050405020304" pitchFamily="18" charset="0"/>
              </a:rPr>
              <a:t>[33]</a:t>
            </a:r>
            <a:r>
              <a:rPr lang="en-US" sz="1500" dirty="0">
                <a:effectLst/>
                <a:latin typeface="Times New Roman" panose="02020603050405020304" pitchFamily="18" charset="0"/>
                <a:ea typeface="Times New Roman" panose="02020603050405020304" pitchFamily="18" charset="0"/>
              </a:rPr>
              <a:t> </a:t>
            </a:r>
            <a:r>
              <a:rPr lang="id-ID" sz="1500" dirty="0">
                <a:effectLst/>
                <a:latin typeface="Times New Roman" panose="02020603050405020304" pitchFamily="18" charset="0"/>
                <a:ea typeface="Times New Roman" panose="02020603050405020304" pitchFamily="18" charset="0"/>
              </a:rPr>
              <a:t>S. K. Baiden, P &amp; Tadeo, “Investigating the association between bullying victimization and suicidal ideation among adolescents: evidence from the </a:t>
            </a:r>
            <a:r>
              <a:rPr lang="en-US" sz="1500" dirty="0">
                <a:effectLst/>
                <a:latin typeface="Times New Roman" panose="02020603050405020304" pitchFamily="18" charset="0"/>
                <a:ea typeface="Times New Roman" panose="02020603050405020304" pitchFamily="18" charset="0"/>
              </a:rPr>
              <a:t>	</a:t>
            </a:r>
            <a:r>
              <a:rPr lang="id-ID" sz="1500" dirty="0">
                <a:effectLst/>
                <a:latin typeface="Times New Roman" panose="02020603050405020304" pitchFamily="18" charset="0"/>
                <a:ea typeface="Times New Roman" panose="02020603050405020304" pitchFamily="18" charset="0"/>
              </a:rPr>
              <a:t>2017 youth risk behavior survey,” 2020, [Online]. Available: https://doi.org/10.1016/j.chiabu.2020.104417</a:t>
            </a:r>
            <a:endParaRPr lang="en-US" sz="1500" dirty="0">
              <a:effectLst/>
              <a:latin typeface="Times New Roman" panose="02020603050405020304" pitchFamily="18" charset="0"/>
              <a:ea typeface="Times New Roman" panose="02020603050405020304" pitchFamily="18" charset="0"/>
            </a:endParaRPr>
          </a:p>
          <a:p>
            <a:pPr marL="0" indent="0">
              <a:buNone/>
            </a:pPr>
            <a:r>
              <a:rPr lang="id-ID" sz="1500" dirty="0">
                <a:effectLst/>
                <a:latin typeface="Times New Roman" panose="02020603050405020304" pitchFamily="18" charset="0"/>
                <a:ea typeface="Times New Roman" panose="02020603050405020304" pitchFamily="18" charset="0"/>
              </a:rPr>
              <a:t>[34]</a:t>
            </a:r>
            <a:r>
              <a:rPr lang="en-US" sz="1500" dirty="0">
                <a:effectLst/>
                <a:latin typeface="Times New Roman" panose="02020603050405020304" pitchFamily="18" charset="0"/>
                <a:ea typeface="Times New Roman" panose="02020603050405020304" pitchFamily="18" charset="0"/>
              </a:rPr>
              <a:t> </a:t>
            </a:r>
            <a:r>
              <a:rPr lang="id-ID" sz="1500" dirty="0">
                <a:effectLst/>
                <a:latin typeface="Times New Roman" panose="02020603050405020304" pitchFamily="18" charset="0"/>
                <a:ea typeface="Times New Roman" panose="02020603050405020304" pitchFamily="18" charset="0"/>
              </a:rPr>
              <a:t>M. Im, Y., Oh, W., &amp; Suk, “Achives of psychiatric risk factors for suicide ideation among adolescents: five-year national data analysis,” 2017, </a:t>
            </a:r>
            <a:r>
              <a:rPr lang="en-US" sz="1500" dirty="0">
                <a:effectLst/>
                <a:latin typeface="Times New Roman" panose="02020603050405020304" pitchFamily="18" charset="0"/>
                <a:ea typeface="Times New Roman" panose="02020603050405020304" pitchFamily="18" charset="0"/>
              </a:rPr>
              <a:t>	</a:t>
            </a:r>
            <a:r>
              <a:rPr lang="id-ID" sz="1500" dirty="0">
                <a:effectLst/>
                <a:latin typeface="Times New Roman" panose="02020603050405020304" pitchFamily="18" charset="0"/>
                <a:ea typeface="Times New Roman" panose="02020603050405020304" pitchFamily="18" charset="0"/>
              </a:rPr>
              <a:t>[Online]. Available: https://doi.org/10.1016/j.apnu.2017.01.001</a:t>
            </a:r>
            <a:endParaRPr lang="en-US" sz="1500" dirty="0">
              <a:effectLst/>
              <a:latin typeface="Times New Roman" panose="02020603050405020304" pitchFamily="18" charset="0"/>
              <a:ea typeface="Times New Roman" panose="02020603050405020304" pitchFamily="18" charset="0"/>
            </a:endParaRPr>
          </a:p>
          <a:p>
            <a:pPr marL="0" indent="0">
              <a:buNone/>
            </a:pPr>
            <a:r>
              <a:rPr lang="id-ID" sz="1500" dirty="0">
                <a:effectLst/>
                <a:latin typeface="Times New Roman" panose="02020603050405020304" pitchFamily="18" charset="0"/>
                <a:ea typeface="Times New Roman" panose="02020603050405020304" pitchFamily="18" charset="0"/>
              </a:rPr>
              <a:t>[35]</a:t>
            </a:r>
            <a:r>
              <a:rPr lang="en-US" sz="1500" dirty="0">
                <a:effectLst/>
                <a:latin typeface="Times New Roman" panose="02020603050405020304" pitchFamily="18" charset="0"/>
                <a:ea typeface="Times New Roman" panose="02020603050405020304" pitchFamily="18" charset="0"/>
              </a:rPr>
              <a:t> </a:t>
            </a:r>
            <a:r>
              <a:rPr lang="id-ID" sz="1500" dirty="0">
                <a:effectLst/>
                <a:latin typeface="Times New Roman" panose="02020603050405020304" pitchFamily="18" charset="0"/>
                <a:ea typeface="Times New Roman" panose="02020603050405020304" pitchFamily="18" charset="0"/>
              </a:rPr>
              <a:t>K. K. H. Darmayanti, E. Anggraini, and E. Y. Winata, “Level Depresi dan Dampaknya terhadap Ide Bunuh Diri pada Mahasiswa di Pulau </a:t>
            </a:r>
            <a:r>
              <a:rPr lang="en-US" sz="1500" dirty="0">
                <a:effectLst/>
                <a:latin typeface="Times New Roman" panose="02020603050405020304" pitchFamily="18" charset="0"/>
                <a:ea typeface="Times New Roman" panose="02020603050405020304" pitchFamily="18" charset="0"/>
              </a:rPr>
              <a:t>	</a:t>
            </a:r>
            <a:r>
              <a:rPr lang="id-ID" sz="1500" dirty="0">
                <a:effectLst/>
                <a:latin typeface="Times New Roman" panose="02020603050405020304" pitchFamily="18" charset="0"/>
                <a:ea typeface="Times New Roman" panose="02020603050405020304" pitchFamily="18" charset="0"/>
              </a:rPr>
              <a:t>Sumbawa,” pp. 63–72, 2022.</a:t>
            </a:r>
            <a:endParaRPr lang="en-US" sz="1500" dirty="0">
              <a:effectLst/>
              <a:latin typeface="Times New Roman" panose="02020603050405020304" pitchFamily="18" charset="0"/>
              <a:ea typeface="Times New Roman" panose="02020603050405020304" pitchFamily="18" charset="0"/>
            </a:endParaRPr>
          </a:p>
          <a:p>
            <a:pPr marL="0" indent="0">
              <a:buNone/>
            </a:pPr>
            <a:r>
              <a:rPr lang="id-ID" sz="1500" dirty="0">
                <a:effectLst/>
                <a:latin typeface="Times New Roman" panose="02020603050405020304" pitchFamily="18" charset="0"/>
                <a:ea typeface="Times New Roman" panose="02020603050405020304" pitchFamily="18" charset="0"/>
              </a:rPr>
              <a:t>[36]</a:t>
            </a:r>
            <a:r>
              <a:rPr lang="en-US" sz="1500" dirty="0">
                <a:effectLst/>
                <a:latin typeface="Times New Roman" panose="02020603050405020304" pitchFamily="18" charset="0"/>
                <a:ea typeface="Times New Roman" panose="02020603050405020304" pitchFamily="18" charset="0"/>
              </a:rPr>
              <a:t> </a:t>
            </a:r>
            <a:r>
              <a:rPr lang="id-ID" sz="1500" dirty="0">
                <a:effectLst/>
                <a:latin typeface="Times New Roman" panose="02020603050405020304" pitchFamily="18" charset="0"/>
                <a:ea typeface="Times New Roman" panose="02020603050405020304" pitchFamily="18" charset="0"/>
              </a:rPr>
              <a:t>R. D. Pramana, P. S. Psikologi, N. Wayan, S. Puspitadewi, and P. S. Psikologi, “Hubungan antara Kecerdasan Emosi dan Tingkat Depresi dengan </a:t>
            </a:r>
            <a:r>
              <a:rPr lang="en-US" sz="1500" dirty="0">
                <a:effectLst/>
                <a:latin typeface="Times New Roman" panose="02020603050405020304" pitchFamily="18" charset="0"/>
                <a:ea typeface="Times New Roman" panose="02020603050405020304" pitchFamily="18" charset="0"/>
              </a:rPr>
              <a:t>	</a:t>
            </a:r>
            <a:r>
              <a:rPr lang="id-ID" sz="1500" dirty="0">
                <a:effectLst/>
                <a:latin typeface="Times New Roman" panose="02020603050405020304" pitchFamily="18" charset="0"/>
                <a:ea typeface="Times New Roman" panose="02020603050405020304" pitchFamily="18" charset="0"/>
              </a:rPr>
              <a:t>Ide Bunuh Diri HUBUNGAN ANTARA KECERDASAN EMOSI DAN TINGKAT DEPRESI,” pp. 1–6, 2014.</a:t>
            </a:r>
            <a:endParaRPr lang="en-US" sz="15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809338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g104f7abbb21_0_309"/>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dirty="0" err="1"/>
              <a:t>Pendahuluan</a:t>
            </a:r>
            <a:endParaRPr dirty="0"/>
          </a:p>
        </p:txBody>
      </p:sp>
      <p:sp>
        <p:nvSpPr>
          <p:cNvPr id="3" name="Text Placeholder 2">
            <a:extLst>
              <a:ext uri="{FF2B5EF4-FFF2-40B4-BE49-F238E27FC236}">
                <a16:creationId xmlns:a16="http://schemas.microsoft.com/office/drawing/2014/main" xmlns="" id="{DBA70C8F-4351-C617-10E1-A5CADB60D1E8}"/>
              </a:ext>
            </a:extLst>
          </p:cNvPr>
          <p:cNvSpPr>
            <a:spLocks noGrp="1"/>
          </p:cNvSpPr>
          <p:nvPr>
            <p:ph type="body" idx="1"/>
          </p:nvPr>
        </p:nvSpPr>
        <p:spPr>
          <a:xfrm>
            <a:off x="166758" y="1155459"/>
            <a:ext cx="11830877" cy="5089734"/>
          </a:xfrm>
        </p:spPr>
        <p:txBody>
          <a:bodyPr/>
          <a:lstStyle/>
          <a:p>
            <a:pPr marL="0" lvl="0" indent="0" algn="just">
              <a:buNone/>
            </a:pPr>
            <a:r>
              <a:rPr lang="en-US" sz="2800" smtClean="0">
                <a:solidFill>
                  <a:srgbClr val="000000"/>
                </a:solidFill>
                <a:effectLst/>
                <a:latin typeface="Times New Roman" panose="02020603050405020304" pitchFamily="18" charset="0"/>
                <a:ea typeface="Times New Roman" panose="02020603050405020304" pitchFamily="18" charset="0"/>
              </a:rPr>
              <a:t>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g104f7abbb21_0_309"/>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dirty="0" err="1"/>
              <a:t>Pendahuluan</a:t>
            </a:r>
            <a:endParaRPr dirty="0"/>
          </a:p>
        </p:txBody>
      </p:sp>
      <p:sp>
        <p:nvSpPr>
          <p:cNvPr id="3" name="Text Placeholder 2">
            <a:extLst>
              <a:ext uri="{FF2B5EF4-FFF2-40B4-BE49-F238E27FC236}">
                <a16:creationId xmlns:a16="http://schemas.microsoft.com/office/drawing/2014/main" xmlns="" id="{934C7262-BE6C-B810-342C-5D446A990854}"/>
              </a:ext>
            </a:extLst>
          </p:cNvPr>
          <p:cNvSpPr>
            <a:spLocks noGrp="1"/>
          </p:cNvSpPr>
          <p:nvPr>
            <p:ph type="body" idx="1"/>
          </p:nvPr>
        </p:nvSpPr>
        <p:spPr/>
        <p:txBody>
          <a:bodyPr>
            <a:normAutofit/>
          </a:bodyPr>
          <a:lstStyle/>
          <a:p>
            <a:pPr marL="0" lvl="0" indent="0" algn="just" rtl="0">
              <a:buNone/>
            </a:pPr>
            <a:r>
              <a:rPr lang="en-US" sz="2800">
                <a:solidFill>
                  <a:srgbClr val="000000"/>
                </a:solidFill>
                <a:effectLst/>
                <a:latin typeface="Times New Roman" panose="02020603050405020304" pitchFamily="18" charset="0"/>
                <a:ea typeface="Times New Roman" panose="02020603050405020304" pitchFamily="18" charset="0"/>
              </a:rPr>
              <a:t>	</a:t>
            </a:r>
            <a:endParaRPr lang="en-US" dirty="0"/>
          </a:p>
        </p:txBody>
      </p:sp>
    </p:spTree>
    <p:extLst>
      <p:ext uri="{BB962C8B-B14F-4D97-AF65-F5344CB8AC3E}">
        <p14:creationId xmlns:p14="http://schemas.microsoft.com/office/powerpoint/2010/main" val="291370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g104f7abbb21_0_309"/>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dirty="0" err="1"/>
              <a:t>Pendahuluan</a:t>
            </a:r>
            <a:endParaRPr dirty="0"/>
          </a:p>
        </p:txBody>
      </p:sp>
      <p:sp>
        <p:nvSpPr>
          <p:cNvPr id="3" name="Text Placeholder 2">
            <a:extLst>
              <a:ext uri="{FF2B5EF4-FFF2-40B4-BE49-F238E27FC236}">
                <a16:creationId xmlns:a16="http://schemas.microsoft.com/office/drawing/2014/main" xmlns="" id="{16D281A6-135E-2B2C-EBAE-FB3980F51896}"/>
              </a:ext>
            </a:extLst>
          </p:cNvPr>
          <p:cNvSpPr>
            <a:spLocks noGrp="1"/>
          </p:cNvSpPr>
          <p:nvPr>
            <p:ph type="body" idx="1"/>
          </p:nvPr>
        </p:nvSpPr>
        <p:spPr>
          <a:xfrm>
            <a:off x="166757" y="1155459"/>
            <a:ext cx="11830877" cy="5089734"/>
          </a:xfrm>
        </p:spPr>
        <p:txBody>
          <a:bodyPr>
            <a:normAutofit/>
          </a:bodyPr>
          <a:lstStyle/>
          <a:p>
            <a:pPr marL="0" lvl="0" indent="0" algn="just" rtl="0">
              <a:buNone/>
            </a:pPr>
            <a:endParaRPr lang="en-US"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16558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g104f7abbb21_0_309"/>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dirty="0" err="1"/>
              <a:t>Pendahuluan</a:t>
            </a:r>
            <a:endParaRPr dirty="0"/>
          </a:p>
        </p:txBody>
      </p:sp>
      <p:sp>
        <p:nvSpPr>
          <p:cNvPr id="3" name="Text Placeholder 2">
            <a:extLst>
              <a:ext uri="{FF2B5EF4-FFF2-40B4-BE49-F238E27FC236}">
                <a16:creationId xmlns:a16="http://schemas.microsoft.com/office/drawing/2014/main" xmlns="" id="{16D281A6-135E-2B2C-EBAE-FB3980F51896}"/>
              </a:ext>
            </a:extLst>
          </p:cNvPr>
          <p:cNvSpPr>
            <a:spLocks noGrp="1"/>
          </p:cNvSpPr>
          <p:nvPr>
            <p:ph type="body" idx="1"/>
          </p:nvPr>
        </p:nvSpPr>
        <p:spPr>
          <a:xfrm>
            <a:off x="166757" y="1155459"/>
            <a:ext cx="11830877" cy="5089734"/>
          </a:xfrm>
        </p:spPr>
        <p:txBody>
          <a:bodyPr>
            <a:noAutofit/>
          </a:bodyPr>
          <a:lstStyle/>
          <a:p>
            <a:pPr marL="0" lvl="0" indent="0" algn="just" rtl="0">
              <a:buNone/>
            </a:pPr>
            <a:endParaRPr lang="en-US"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480456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g104f7abbb21_0_309"/>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dirty="0" err="1"/>
              <a:t>Pendahuluan</a:t>
            </a:r>
            <a:endParaRPr dirty="0"/>
          </a:p>
        </p:txBody>
      </p:sp>
      <p:sp>
        <p:nvSpPr>
          <p:cNvPr id="3" name="Text Placeholder 2">
            <a:extLst>
              <a:ext uri="{FF2B5EF4-FFF2-40B4-BE49-F238E27FC236}">
                <a16:creationId xmlns:a16="http://schemas.microsoft.com/office/drawing/2014/main" xmlns="" id="{16D281A6-135E-2B2C-EBAE-FB3980F51896}"/>
              </a:ext>
            </a:extLst>
          </p:cNvPr>
          <p:cNvSpPr>
            <a:spLocks noGrp="1"/>
          </p:cNvSpPr>
          <p:nvPr>
            <p:ph type="body" idx="1"/>
          </p:nvPr>
        </p:nvSpPr>
        <p:spPr/>
        <p:txBody>
          <a:bodyPr>
            <a:normAutofit/>
          </a:bodyPr>
          <a:lstStyle/>
          <a:p>
            <a:pPr marL="0" lvl="0" indent="0" algn="just" rtl="0">
              <a:buNone/>
            </a:pPr>
            <a:endParaRPr lang="en-US"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414552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g104f7abbb21_0_309"/>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dirty="0" err="1"/>
              <a:t>Pendahuluan</a:t>
            </a:r>
            <a:endParaRPr dirty="0"/>
          </a:p>
        </p:txBody>
      </p:sp>
      <p:sp>
        <p:nvSpPr>
          <p:cNvPr id="3" name="Text Placeholder 2">
            <a:extLst>
              <a:ext uri="{FF2B5EF4-FFF2-40B4-BE49-F238E27FC236}">
                <a16:creationId xmlns:a16="http://schemas.microsoft.com/office/drawing/2014/main" xmlns="" id="{16D281A6-135E-2B2C-EBAE-FB3980F51896}"/>
              </a:ext>
            </a:extLst>
          </p:cNvPr>
          <p:cNvSpPr>
            <a:spLocks noGrp="1"/>
          </p:cNvSpPr>
          <p:nvPr>
            <p:ph type="body" idx="1"/>
          </p:nvPr>
        </p:nvSpPr>
        <p:spPr>
          <a:xfrm>
            <a:off x="166758" y="1155459"/>
            <a:ext cx="11830877" cy="4950066"/>
          </a:xfrm>
        </p:spPr>
        <p:txBody>
          <a:bodyPr>
            <a:normAutofit/>
          </a:bodyPr>
          <a:lstStyle/>
          <a:p>
            <a:pPr marL="0" lvl="0" indent="0" algn="just" rtl="0">
              <a:buNone/>
            </a:pP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464908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g104f7abbb21_0_303"/>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dirty="0" err="1"/>
              <a:t>Rumusan</a:t>
            </a:r>
            <a:r>
              <a:rPr lang="en-US" dirty="0"/>
              <a:t> </a:t>
            </a:r>
            <a:r>
              <a:rPr lang="en-US" dirty="0" err="1"/>
              <a:t>Masalah</a:t>
            </a:r>
            <a:endParaRPr dirty="0"/>
          </a:p>
        </p:txBody>
      </p:sp>
      <p:sp>
        <p:nvSpPr>
          <p:cNvPr id="3" name="Text Placeholder 2">
            <a:extLst>
              <a:ext uri="{FF2B5EF4-FFF2-40B4-BE49-F238E27FC236}">
                <a16:creationId xmlns:a16="http://schemas.microsoft.com/office/drawing/2014/main" xmlns="" id="{246930C6-0919-2EB8-6D9C-0A6938DAC7F2}"/>
              </a:ext>
            </a:extLst>
          </p:cNvPr>
          <p:cNvSpPr>
            <a:spLocks noGrp="1"/>
          </p:cNvSpPr>
          <p:nvPr>
            <p:ph type="body" idx="1"/>
          </p:nvPr>
        </p:nvSpPr>
        <p:spPr/>
        <p:txBody>
          <a:bodyPr/>
          <a:lstStyle/>
          <a:p>
            <a:pPr marL="0" lvl="0" indent="0" algn="just" rtl="0">
              <a:buNone/>
            </a:pPr>
            <a:endParaRPr lang="en-US" sz="2800" b="1" smtClean="0">
              <a:solidFill>
                <a:srgbClr val="000000"/>
              </a:solidFill>
              <a:effectLst/>
              <a:latin typeface="Times New Roman" panose="02020603050405020304" pitchFamily="18" charset="0"/>
              <a:ea typeface="Times New Roman" panose="02020603050405020304" pitchFamily="18" charset="0"/>
            </a:endParaRPr>
          </a:p>
          <a:p>
            <a:pPr marL="0" lvl="0" indent="0" algn="just" rtl="0">
              <a:buNone/>
            </a:pPr>
            <a:endParaRPr lang="en-US" b="1">
              <a:solidFill>
                <a:srgbClr val="000000"/>
              </a:solidFill>
              <a:latin typeface="Times New Roman" panose="02020603050405020304" pitchFamily="18" charset="0"/>
              <a:ea typeface="Times New Roman" panose="02020603050405020304" pitchFamily="18" charset="0"/>
            </a:endParaRPr>
          </a:p>
          <a:p>
            <a:pPr marL="0" lvl="0" indent="0" algn="just" rtl="0">
              <a:buNone/>
            </a:pPr>
            <a:endParaRPr lang="en-US" sz="2800" b="1" smtClean="0">
              <a:solidFill>
                <a:srgbClr val="000000"/>
              </a:solidFill>
              <a:effectLst/>
              <a:latin typeface="Times New Roman" panose="02020603050405020304" pitchFamily="18" charset="0"/>
              <a:ea typeface="Times New Roman" panose="02020603050405020304" pitchFamily="18" charset="0"/>
            </a:endParaRPr>
          </a:p>
          <a:p>
            <a:pPr marL="0" lvl="0" indent="0" algn="just" rtl="0">
              <a:buNone/>
            </a:pPr>
            <a:r>
              <a:rPr lang="id-ID" sz="2800" b="1" smtClean="0">
                <a:solidFill>
                  <a:srgbClr val="000000"/>
                </a:solidFill>
                <a:effectLst/>
                <a:latin typeface="Times New Roman" panose="02020603050405020304" pitchFamily="18" charset="0"/>
                <a:ea typeface="Times New Roman" panose="02020603050405020304" pitchFamily="18" charset="0"/>
              </a:rPr>
              <a:t>Hipotesis</a:t>
            </a:r>
            <a:r>
              <a:rPr lang="id-ID" sz="2800" smtClean="0">
                <a:solidFill>
                  <a:srgbClr val="000000"/>
                </a:solidFill>
                <a:effectLst/>
                <a:latin typeface="Times New Roman" panose="02020603050405020304" pitchFamily="18" charset="0"/>
                <a:ea typeface="Times New Roman" panose="02020603050405020304" pitchFamily="18" charset="0"/>
              </a:rPr>
              <a:t> </a:t>
            </a:r>
            <a:r>
              <a:rPr lang="id-ID" sz="2800" dirty="0">
                <a:solidFill>
                  <a:srgbClr val="000000"/>
                </a:solidFill>
                <a:effectLst/>
                <a:latin typeface="Times New Roman" panose="02020603050405020304" pitchFamily="18" charset="0"/>
                <a:ea typeface="Times New Roman" panose="02020603050405020304" pitchFamily="18" charset="0"/>
              </a:rPr>
              <a:t>penelitian ini </a:t>
            </a:r>
            <a:r>
              <a:rPr lang="id-ID" sz="2800">
                <a:solidFill>
                  <a:srgbClr val="000000"/>
                </a:solidFill>
                <a:effectLst/>
                <a:latin typeface="Times New Roman" panose="02020603050405020304" pitchFamily="18" charset="0"/>
                <a:ea typeface="Times New Roman" panose="02020603050405020304" pitchFamily="18" charset="0"/>
              </a:rPr>
              <a:t>yaitu </a:t>
            </a:r>
            <a:r>
              <a:rPr lang="en-US" sz="2800" smtClean="0">
                <a:solidFill>
                  <a:srgbClr val="000000"/>
                </a:solidFill>
                <a:effectLst/>
                <a:latin typeface="Times New Roman" panose="02020603050405020304" pitchFamily="18" charset="0"/>
                <a:ea typeface="Times New Roman" panose="02020603050405020304" pitchFamily="18" charset="0"/>
              </a:rPr>
              <a:t>Sense Of Belonging </a:t>
            </a:r>
            <a:r>
              <a:rPr lang="id-ID" sz="2800" smtClean="0">
                <a:solidFill>
                  <a:srgbClr val="000000"/>
                </a:solidFill>
                <a:effectLst/>
                <a:latin typeface="Times New Roman" panose="02020603050405020304" pitchFamily="18" charset="0"/>
                <a:ea typeface="Times New Roman" panose="02020603050405020304" pitchFamily="18" charset="0"/>
              </a:rPr>
              <a:t>memiliki </a:t>
            </a:r>
            <a:r>
              <a:rPr lang="id-ID" sz="2800" dirty="0">
                <a:solidFill>
                  <a:srgbClr val="000000"/>
                </a:solidFill>
                <a:effectLst/>
                <a:latin typeface="Times New Roman" panose="02020603050405020304" pitchFamily="18" charset="0"/>
                <a:ea typeface="Times New Roman" panose="02020603050405020304" pitchFamily="18" charset="0"/>
              </a:rPr>
              <a:t>peranan </a:t>
            </a:r>
            <a:r>
              <a:rPr lang="id-ID" sz="2800">
                <a:solidFill>
                  <a:srgbClr val="000000"/>
                </a:solidFill>
                <a:effectLst/>
                <a:latin typeface="Times New Roman" panose="02020603050405020304" pitchFamily="18" charset="0"/>
                <a:ea typeface="Times New Roman" panose="02020603050405020304" pitchFamily="18" charset="0"/>
              </a:rPr>
              <a:t>terhadap </a:t>
            </a:r>
            <a:r>
              <a:rPr lang="en-US" smtClean="0">
                <a:solidFill>
                  <a:srgbClr val="000000"/>
                </a:solidFill>
                <a:latin typeface="Times New Roman" panose="02020603050405020304" pitchFamily="18" charset="0"/>
                <a:ea typeface="Times New Roman" panose="02020603050405020304" pitchFamily="18" charset="0"/>
              </a:rPr>
              <a:t>Kesadaran Lingkungan Pemuda GunungPetung</a:t>
            </a:r>
            <a:r>
              <a:rPr lang="id-ID" sz="2800" smtClean="0">
                <a:solidFill>
                  <a:srgbClr val="000000"/>
                </a:solidFill>
                <a:effectLst/>
                <a:latin typeface="Times New Roman" panose="02020603050405020304" pitchFamily="18" charset="0"/>
                <a:ea typeface="Times New Roman" panose="02020603050405020304" pitchFamily="18" charset="0"/>
              </a:rPr>
              <a:t>.</a:t>
            </a:r>
            <a:endParaRPr lang="en-US"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247224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g104f7abbb21_0_303"/>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a:t>Metode</a:t>
            </a:r>
            <a:endParaRPr/>
          </a:p>
        </p:txBody>
      </p:sp>
      <p:sp>
        <p:nvSpPr>
          <p:cNvPr id="3" name="Text Placeholder 2">
            <a:extLst>
              <a:ext uri="{FF2B5EF4-FFF2-40B4-BE49-F238E27FC236}">
                <a16:creationId xmlns:a16="http://schemas.microsoft.com/office/drawing/2014/main" xmlns="" id="{052FF234-456B-6C1B-5D72-931A3C798064}"/>
              </a:ext>
            </a:extLst>
          </p:cNvPr>
          <p:cNvSpPr>
            <a:spLocks noGrp="1"/>
          </p:cNvSpPr>
          <p:nvPr>
            <p:ph type="body" idx="1"/>
          </p:nvPr>
        </p:nvSpPr>
        <p:spPr>
          <a:xfrm>
            <a:off x="180561" y="2033828"/>
            <a:ext cx="11830877" cy="2790343"/>
          </a:xfrm>
        </p:spPr>
        <p:txBody>
          <a:bodyPr>
            <a:normAutofit/>
          </a:bodyPr>
          <a:lstStyle/>
          <a:p>
            <a:pPr marL="50800" indent="0" algn="just">
              <a:buNone/>
            </a:pPr>
            <a:r>
              <a:rPr lang="en-US" sz="2800" dirty="0">
                <a:solidFill>
                  <a:srgbClr val="000000"/>
                </a:solidFill>
                <a:effectLst/>
                <a:latin typeface="Times New Roman" panose="02020603050405020304" pitchFamily="18" charset="0"/>
                <a:ea typeface="Times New Roman" panose="02020603050405020304" pitchFamily="18" charset="0"/>
              </a:rPr>
              <a:t>	</a:t>
            </a:r>
            <a:r>
              <a:rPr lang="id-ID" sz="2800" dirty="0">
                <a:solidFill>
                  <a:srgbClr val="000000"/>
                </a:solidFill>
                <a:effectLst/>
                <a:latin typeface="Times New Roman" panose="02020603050405020304" pitchFamily="18" charset="0"/>
                <a:ea typeface="Times New Roman" panose="02020603050405020304" pitchFamily="18" charset="0"/>
              </a:rPr>
              <a:t>Penelitian ini menggunakan studi </a:t>
            </a:r>
            <a:r>
              <a:rPr lang="id-ID" sz="2800" b="1">
                <a:solidFill>
                  <a:srgbClr val="000000"/>
                </a:solidFill>
                <a:effectLst/>
                <a:latin typeface="Times New Roman" panose="02020603050405020304" pitchFamily="18" charset="0"/>
                <a:ea typeface="Times New Roman" panose="02020603050405020304" pitchFamily="18" charset="0"/>
              </a:rPr>
              <a:t>regresi </a:t>
            </a:r>
            <a:r>
              <a:rPr lang="en-US" b="1" smtClean="0">
                <a:solidFill>
                  <a:srgbClr val="000000"/>
                </a:solidFill>
                <a:latin typeface="Times New Roman" panose="02020603050405020304" pitchFamily="18" charset="0"/>
                <a:ea typeface="Times New Roman" panose="02020603050405020304" pitchFamily="18" charset="0"/>
              </a:rPr>
              <a:t>sederhana</a:t>
            </a:r>
            <a:r>
              <a:rPr lang="id-ID" sz="2800" b="1" smtClean="0">
                <a:solidFill>
                  <a:srgbClr val="000000"/>
                </a:solidFill>
                <a:effectLst/>
                <a:latin typeface="Times New Roman" panose="02020603050405020304" pitchFamily="18" charset="0"/>
                <a:ea typeface="Times New Roman" panose="02020603050405020304" pitchFamily="18" charset="0"/>
              </a:rPr>
              <a:t> </a:t>
            </a:r>
            <a:r>
              <a:rPr lang="id-ID" sz="2800" dirty="0">
                <a:solidFill>
                  <a:srgbClr val="000000"/>
                </a:solidFill>
                <a:effectLst/>
                <a:latin typeface="Times New Roman" panose="02020603050405020304" pitchFamily="18" charset="0"/>
                <a:ea typeface="Times New Roman" panose="02020603050405020304" pitchFamily="18" charset="0"/>
              </a:rPr>
              <a:t>dengan pendekatan </a:t>
            </a:r>
            <a:r>
              <a:rPr lang="id-ID" sz="2800" b="1" dirty="0">
                <a:solidFill>
                  <a:srgbClr val="000000"/>
                </a:solidFill>
                <a:effectLst/>
                <a:latin typeface="Times New Roman" panose="02020603050405020304" pitchFamily="18" charset="0"/>
                <a:ea typeface="Times New Roman" panose="02020603050405020304" pitchFamily="18" charset="0"/>
              </a:rPr>
              <a:t>kuantitatif. </a:t>
            </a:r>
            <a:r>
              <a:rPr lang="id-ID" sz="2800" dirty="0">
                <a:solidFill>
                  <a:srgbClr val="000000"/>
                </a:solidFill>
                <a:effectLst/>
                <a:latin typeface="Times New Roman" panose="02020603050405020304" pitchFamily="18" charset="0"/>
                <a:ea typeface="Times New Roman" panose="02020603050405020304" pitchFamily="18" charset="0"/>
              </a:rPr>
              <a:t>Populasi dalam penelitian ini </a:t>
            </a:r>
            <a:r>
              <a:rPr lang="id-ID" sz="2800">
                <a:solidFill>
                  <a:srgbClr val="000000"/>
                </a:solidFill>
                <a:effectLst/>
                <a:latin typeface="Times New Roman" panose="02020603050405020304" pitchFamily="18" charset="0"/>
                <a:ea typeface="Times New Roman" panose="02020603050405020304" pitchFamily="18" charset="0"/>
              </a:rPr>
              <a:t>yaitu </a:t>
            </a:r>
            <a:r>
              <a:rPr lang="en-US" b="1" smtClean="0">
                <a:solidFill>
                  <a:srgbClr val="000000"/>
                </a:solidFill>
                <a:latin typeface="Times New Roman" panose="02020603050405020304" pitchFamily="18" charset="0"/>
                <a:ea typeface="Times New Roman" panose="02020603050405020304" pitchFamily="18" charset="0"/>
              </a:rPr>
              <a:t>pemuda gunungpetung </a:t>
            </a:r>
            <a:r>
              <a:rPr lang="id-ID" sz="2800" smtClean="0">
                <a:solidFill>
                  <a:srgbClr val="000000"/>
                </a:solidFill>
                <a:effectLst/>
                <a:latin typeface="Times New Roman" panose="02020603050405020304" pitchFamily="18" charset="0"/>
                <a:ea typeface="Times New Roman" panose="02020603050405020304" pitchFamily="18" charset="0"/>
              </a:rPr>
              <a:t>sebanyak</a:t>
            </a:r>
            <a:r>
              <a:rPr lang="en-US" sz="2800" smtClean="0">
                <a:solidFill>
                  <a:srgbClr val="000000"/>
                </a:solidFill>
                <a:effectLst/>
                <a:latin typeface="Times New Roman" panose="02020603050405020304" pitchFamily="18" charset="0"/>
                <a:ea typeface="Times New Roman" panose="02020603050405020304" pitchFamily="18" charset="0"/>
              </a:rPr>
              <a:t> </a:t>
            </a:r>
            <a:r>
              <a:rPr lang="en-US" b="1" smtClean="0">
                <a:solidFill>
                  <a:srgbClr val="000000"/>
                </a:solidFill>
                <a:latin typeface="Times New Roman" panose="02020603050405020304" pitchFamily="18" charset="0"/>
                <a:ea typeface="Times New Roman" panose="02020603050405020304" pitchFamily="18" charset="0"/>
              </a:rPr>
              <a:t>172 warga </a:t>
            </a:r>
            <a:r>
              <a:rPr lang="en-US" smtClean="0">
                <a:solidFill>
                  <a:srgbClr val="000000"/>
                </a:solidFill>
                <a:latin typeface="Times New Roman" panose="02020603050405020304" pitchFamily="18" charset="0"/>
                <a:ea typeface="Times New Roman" panose="02020603050405020304" pitchFamily="18" charset="0"/>
              </a:rPr>
              <a:t> diambil menggunakan </a:t>
            </a:r>
            <a:r>
              <a:rPr lang="en-US" b="1" smtClean="0">
                <a:solidFill>
                  <a:srgbClr val="000000"/>
                </a:solidFill>
                <a:latin typeface="Times New Roman" panose="02020603050405020304" pitchFamily="18" charset="0"/>
                <a:ea typeface="Times New Roman" panose="02020603050405020304" pitchFamily="18" charset="0"/>
              </a:rPr>
              <a:t>table Isaac dan micheael </a:t>
            </a:r>
            <a:r>
              <a:rPr lang="en-US" smtClean="0">
                <a:solidFill>
                  <a:srgbClr val="000000"/>
                </a:solidFill>
                <a:latin typeface="Times New Roman" panose="02020603050405020304" pitchFamily="18" charset="0"/>
                <a:ea typeface="Times New Roman" panose="02020603050405020304" pitchFamily="18" charset="0"/>
              </a:rPr>
              <a:t>dengan taraf kesalahan </a:t>
            </a:r>
            <a:r>
              <a:rPr lang="en-US" b="1" smtClean="0">
                <a:solidFill>
                  <a:srgbClr val="000000"/>
                </a:solidFill>
                <a:latin typeface="Times New Roman" panose="02020603050405020304" pitchFamily="18" charset="0"/>
                <a:ea typeface="Times New Roman" panose="02020603050405020304" pitchFamily="18" charset="0"/>
              </a:rPr>
              <a:t>5%</a:t>
            </a:r>
            <a:r>
              <a:rPr lang="id-ID" sz="2800" smtClean="0">
                <a:solidFill>
                  <a:srgbClr val="000000"/>
                </a:solidFill>
                <a:effectLst/>
                <a:latin typeface="Times New Roman" panose="02020603050405020304" pitchFamily="18" charset="0"/>
                <a:ea typeface="Times New Roman" panose="02020603050405020304" pitchFamily="18" charset="0"/>
              </a:rPr>
              <a:t>. </a:t>
            </a:r>
            <a:r>
              <a:rPr lang="id-ID" sz="2800" dirty="0">
                <a:solidFill>
                  <a:srgbClr val="000000"/>
                </a:solidFill>
                <a:effectLst/>
                <a:latin typeface="Times New Roman" panose="02020603050405020304" pitchFamily="18" charset="0"/>
                <a:ea typeface="Times New Roman" panose="02020603050405020304" pitchFamily="18" charset="0"/>
              </a:rPr>
              <a:t>Teknik sampling yang digunakan </a:t>
            </a:r>
            <a:r>
              <a:rPr lang="id-ID" sz="2800">
                <a:solidFill>
                  <a:srgbClr val="000000"/>
                </a:solidFill>
                <a:effectLst/>
                <a:latin typeface="Times New Roman" panose="02020603050405020304" pitchFamily="18" charset="0"/>
                <a:ea typeface="Times New Roman" panose="02020603050405020304" pitchFamily="18" charset="0"/>
              </a:rPr>
              <a:t>adalah </a:t>
            </a:r>
            <a:r>
              <a:rPr lang="en-US" sz="2800" b="1" smtClean="0">
                <a:solidFill>
                  <a:srgbClr val="000000"/>
                </a:solidFill>
                <a:effectLst/>
                <a:latin typeface="Times New Roman" panose="02020603050405020304" pitchFamily="18" charset="0"/>
                <a:ea typeface="Times New Roman" panose="02020603050405020304" pitchFamily="18" charset="0"/>
              </a:rPr>
              <a:t>metodelogi accidental sampling</a:t>
            </a:r>
            <a:r>
              <a:rPr lang="id-ID" sz="2800" b="1" smtClean="0">
                <a:solidFill>
                  <a:srgbClr val="000000"/>
                </a:solidFill>
                <a:effectLst/>
                <a:latin typeface="Times New Roman" panose="02020603050405020304" pitchFamily="18" charset="0"/>
                <a:ea typeface="Times New Roman" panose="02020603050405020304" pitchFamily="18" charset="0"/>
              </a:rPr>
              <a:t>. </a:t>
            </a:r>
            <a:endParaRPr lang="en-US" b="1" dirty="0"/>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1111</TotalTime>
  <Words>303</Words>
  <Application>Microsoft Office PowerPoint</Application>
  <PresentationFormat>Widescreen</PresentationFormat>
  <Paragraphs>157</Paragraphs>
  <Slides>18</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Times New Roman</vt:lpstr>
      <vt:lpstr>Century Gothic</vt:lpstr>
      <vt:lpstr>Exo</vt:lpstr>
      <vt:lpstr>Calibri</vt:lpstr>
      <vt:lpstr>Arial</vt:lpstr>
      <vt:lpstr>Office Theme</vt:lpstr>
      <vt:lpstr>Peran Sense of belonging Terhadap Kesadaran Lingkungan Pemuda Gunungpetung dalam Membangun Wisata Air Terjun Sumber Nyonya Kabupaten Pasuruan</vt:lpstr>
      <vt:lpstr>Pendahuluan</vt:lpstr>
      <vt:lpstr>Pendahuluan</vt:lpstr>
      <vt:lpstr>Pendahuluan</vt:lpstr>
      <vt:lpstr>Pendahuluan</vt:lpstr>
      <vt:lpstr>Pendahuluan</vt:lpstr>
      <vt:lpstr>Pendahuluan</vt:lpstr>
      <vt:lpstr>Rumusan Masalah</vt:lpstr>
      <vt:lpstr>Metode</vt:lpstr>
      <vt:lpstr>Metode</vt:lpstr>
      <vt:lpstr>Hasil</vt:lpstr>
      <vt:lpstr>Hasil</vt:lpstr>
      <vt:lpstr>Hasil</vt:lpstr>
      <vt:lpstr>Pembahasan</vt:lpstr>
      <vt:lpstr>Temuan Pentiing Penelitian</vt:lpstr>
      <vt:lpstr>Manfaat Penelitian</vt:lpstr>
      <vt:lpstr>Referensi</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Hubungan antara Self Control dengan Fear of Missing Out (FOMO) terhadap tendensi adiksi media social pada siswa SMA Muhammadiyah 2 Sidoarjo</dc:title>
  <dc:creator>Umsida</dc:creator>
  <cp:lastModifiedBy>ACER</cp:lastModifiedBy>
  <cp:revision>26</cp:revision>
  <dcterms:created xsi:type="dcterms:W3CDTF">2020-02-15T07:43:00Z</dcterms:created>
  <dcterms:modified xsi:type="dcterms:W3CDTF">2024-07-10T02:37:34Z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1033-11.2.0.9031</vt:lpwstr>
  </property>
</Properties>
</file>